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27"/>
  </p:notesMasterIdLst>
  <p:sldIdLst>
    <p:sldId id="256" r:id="rId2"/>
    <p:sldId id="264" r:id="rId3"/>
    <p:sldId id="268" r:id="rId4"/>
    <p:sldId id="269" r:id="rId5"/>
    <p:sldId id="271" r:id="rId6"/>
    <p:sldId id="270" r:id="rId7"/>
    <p:sldId id="279" r:id="rId8"/>
    <p:sldId id="286" r:id="rId9"/>
    <p:sldId id="284" r:id="rId10"/>
    <p:sldId id="272" r:id="rId11"/>
    <p:sldId id="281" r:id="rId12"/>
    <p:sldId id="289" r:id="rId13"/>
    <p:sldId id="291" r:id="rId14"/>
    <p:sldId id="292" r:id="rId15"/>
    <p:sldId id="295" r:id="rId16"/>
    <p:sldId id="294" r:id="rId17"/>
    <p:sldId id="296" r:id="rId18"/>
    <p:sldId id="297" r:id="rId19"/>
    <p:sldId id="278" r:id="rId20"/>
    <p:sldId id="274" r:id="rId21"/>
    <p:sldId id="287" r:id="rId22"/>
    <p:sldId id="288" r:id="rId23"/>
    <p:sldId id="298" r:id="rId24"/>
    <p:sldId id="275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304" autoAdjust="0"/>
  </p:normalViewPr>
  <p:slideViewPr>
    <p:cSldViewPr snapToGrid="0">
      <p:cViewPr varScale="1">
        <p:scale>
          <a:sx n="97" d="100"/>
          <a:sy n="97" d="100"/>
        </p:scale>
        <p:origin x="1110" y="72"/>
      </p:cViewPr>
      <p:guideLst/>
    </p:cSldViewPr>
  </p:slideViewPr>
  <p:outlineViewPr>
    <p:cViewPr>
      <p:scale>
        <a:sx n="33" d="100"/>
        <a:sy n="33" d="100"/>
      </p:scale>
      <p:origin x="0" y="-186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E2B6F-C601-43B2-8D49-117AFE751816}" type="datetimeFigureOut">
              <a:rPr lang="en-US" smtClean="0"/>
              <a:t>11/19/2015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19701D-EC4F-490E-81B9-3569951FAB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2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Modifying inputs with sets of weights,</a:t>
            </a:r>
            <a:r>
              <a:rPr lang="en-US" baseline="0" dirty="0" smtClean="0"/>
              <a:t> doing a computation, and relating the network’s output to a desired output.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81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9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layers of adaptive, non-linear hidden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44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multiple layers of adaptive, non-linear hidden units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2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Sentinel-2A captured this detailed image of an algal bloom in the middle of the Baltic Sea on 7 August 2015. The image, which has a spatial resolution of 10 m, reveals the bloom in exquisite detail as well as a ship heading into the ‘eye of this algal storm’. The ship’s wake can be seen as a straight dark line where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bloom has been disturbed by the ship’s propellers.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29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18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3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636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98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9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059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00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706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087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98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1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663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014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651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83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38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11/19/2015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954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8.png"/><Relationship Id="rId3" Type="http://schemas.openxmlformats.org/officeDocument/2006/relationships/image" Target="../media/image29.png"/><Relationship Id="rId7" Type="http://schemas.openxmlformats.org/officeDocument/2006/relationships/image" Target="../media/image44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5" Type="http://schemas.openxmlformats.org/officeDocument/2006/relationships/image" Target="../media/image49.png"/><Relationship Id="rId10" Type="http://schemas.openxmlformats.org/officeDocument/2006/relationships/image" Target="../media/image47.png"/><Relationship Id="rId4" Type="http://schemas.openxmlformats.org/officeDocument/2006/relationships/image" Target="../media/image30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0.png"/><Relationship Id="rId3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5.png"/><Relationship Id="rId3" Type="http://schemas.openxmlformats.org/officeDocument/2006/relationships/image" Target="../media/image52.png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11" Type="http://schemas.openxmlformats.org/officeDocument/2006/relationships/image" Target="../media/image630.png"/><Relationship Id="rId5" Type="http://schemas.openxmlformats.org/officeDocument/2006/relationships/image" Target="../media/image54.png"/><Relationship Id="rId10" Type="http://schemas.openxmlformats.org/officeDocument/2006/relationships/image" Target="../media/image63.png"/><Relationship Id="rId4" Type="http://schemas.openxmlformats.org/officeDocument/2006/relationships/image" Target="../media/image530.png"/><Relationship Id="rId9" Type="http://schemas.openxmlformats.org/officeDocument/2006/relationships/image" Target="../media/image58.png"/><Relationship Id="rId1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fullstackml.files.wordpress.com/2015/10/real-time-machine-learnin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153" y="109615"/>
            <a:ext cx="6578557" cy="49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3048" y="4275312"/>
            <a:ext cx="10801206" cy="2070069"/>
          </a:xfrm>
          <a:prstGeom prst="rect">
            <a:avLst/>
          </a:prstGeom>
          <a:solidFill>
            <a:schemeClr val="accent1">
              <a:lumMod val="50000"/>
              <a:alpha val="81000"/>
            </a:schemeClr>
          </a:solidFill>
          <a:effectLst>
            <a:reflection stA="0" endPos="65000" dist="50800" dir="5400000" sy="-100000" algn="bl" rotWithShape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502" y="4469358"/>
            <a:ext cx="10939751" cy="23876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Machine Learning Methods for Satellite Image Analysis: Neural Networks and Support Vector Machines</a:t>
            </a:r>
            <a:r>
              <a:rPr lang="en-US" sz="4000" dirty="0">
                <a:solidFill>
                  <a:schemeClr val="bg1"/>
                </a:solidFill>
              </a:rPr>
              <a:t/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Macarena Ortiz &amp; Juan Pinales</a:t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November 18, 2015</a:t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 err="1">
                <a:solidFill>
                  <a:schemeClr val="bg1"/>
                </a:solidFill>
              </a:rPr>
              <a:t>Lunchbytes</a:t>
            </a:r>
            <a:r>
              <a:rPr lang="en-US" sz="4000" dirty="0">
                <a:solidFill>
                  <a:schemeClr val="bg1"/>
                </a:solidFill>
              </a:rPr>
              <a:t/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82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Artificial Neural Networks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MATLAB Neural Network Toolbox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54339"/>
            <a:ext cx="11888567" cy="421450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3848" y="3846320"/>
            <a:ext cx="11744719" cy="5781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9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Application: Classifying Algal Blooms in Satellite Images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6" y="1911028"/>
            <a:ext cx="5181600" cy="3886200"/>
          </a:xfrm>
        </p:spPr>
      </p:pic>
      <p:sp>
        <p:nvSpPr>
          <p:cNvPr id="10" name="TextBox 9"/>
          <p:cNvSpPr txBox="1"/>
          <p:nvPr/>
        </p:nvSpPr>
        <p:spPr>
          <a:xfrm>
            <a:off x="10191085" y="5039965"/>
            <a:ext cx="75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24314" y="4762725"/>
            <a:ext cx="97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883202" y="4419867"/>
            <a:ext cx="61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Blue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88" y="1802952"/>
            <a:ext cx="3849063" cy="28867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00" y="2040904"/>
            <a:ext cx="3849063" cy="28867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12" y="2278856"/>
            <a:ext cx="3849063" cy="288679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15917" y="5797228"/>
            <a:ext cx="40361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ESA’s Sentinel-2A </a:t>
            </a:r>
            <a:r>
              <a:rPr lang="en-US" dirty="0" smtClean="0"/>
              <a:t>(Multispectral </a:t>
            </a:r>
            <a:r>
              <a:rPr lang="en-US" dirty="0"/>
              <a:t>Imager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8904834" y="5382823"/>
            <a:ext cx="3238960" cy="147517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213401" y="5568313"/>
            <a:ext cx="2636298" cy="1126781"/>
            <a:chOff x="9213401" y="5568313"/>
            <a:chExt cx="2636298" cy="1126781"/>
          </a:xfrm>
        </p:grpSpPr>
        <p:sp>
          <p:nvSpPr>
            <p:cNvPr id="27" name="Oval 26"/>
            <p:cNvSpPr/>
            <p:nvPr/>
          </p:nvSpPr>
          <p:spPr>
            <a:xfrm>
              <a:off x="9213401" y="5608768"/>
              <a:ext cx="1206604" cy="108632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Training</a:t>
              </a:r>
              <a:endParaRPr lang="en-US" sz="16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10643095" y="5608768"/>
              <a:ext cx="1206604" cy="1086326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Testing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206168" y="5568313"/>
              <a:ext cx="936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Data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725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Training: Target Data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6" y="1911028"/>
            <a:ext cx="5181600" cy="3886200"/>
          </a:xfrm>
        </p:spPr>
      </p:pic>
      <p:sp>
        <p:nvSpPr>
          <p:cNvPr id="17" name="Rectangle 16"/>
          <p:cNvSpPr/>
          <p:nvPr/>
        </p:nvSpPr>
        <p:spPr>
          <a:xfrm>
            <a:off x="1115917" y="5797228"/>
            <a:ext cx="33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Sentinel-2A (Multispectral </a:t>
            </a:r>
            <a:r>
              <a:rPr lang="en-US" dirty="0"/>
              <a:t>Imager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101858" y="5792858"/>
            <a:ext cx="936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752" y="1911028"/>
            <a:ext cx="5152831" cy="3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5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3094726" y="2880642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094726" y="3858310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094727" y="4835978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956157" y="2394051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4956157" y="3371719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4956158" y="4349387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4956158" y="5327055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904412" y="2985768"/>
            <a:ext cx="129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 band</a:t>
            </a:r>
            <a:endParaRPr lang="en-US" dirty="0"/>
          </a:p>
        </p:txBody>
      </p:sp>
      <p:cxnSp>
        <p:nvCxnSpPr>
          <p:cNvPr id="68" name="Straight Connector 67"/>
          <p:cNvCxnSpPr>
            <a:endCxn id="56" idx="0"/>
          </p:cNvCxnSpPr>
          <p:nvPr/>
        </p:nvCxnSpPr>
        <p:spPr>
          <a:xfrm>
            <a:off x="1749011" y="2880642"/>
            <a:ext cx="16648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6" idx="4"/>
          </p:cNvCxnSpPr>
          <p:nvPr/>
        </p:nvCxnSpPr>
        <p:spPr>
          <a:xfrm>
            <a:off x="1749011" y="3477315"/>
            <a:ext cx="1664893" cy="71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799591" y="3976959"/>
            <a:ext cx="129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 band</a:t>
            </a:r>
            <a:endParaRPr lang="en-US" dirty="0"/>
          </a:p>
        </p:txBody>
      </p:sp>
      <p:cxnSp>
        <p:nvCxnSpPr>
          <p:cNvPr id="73" name="Straight Connector 72"/>
          <p:cNvCxnSpPr>
            <a:endCxn id="58" idx="0"/>
          </p:cNvCxnSpPr>
          <p:nvPr/>
        </p:nvCxnSpPr>
        <p:spPr>
          <a:xfrm>
            <a:off x="1749011" y="3858310"/>
            <a:ext cx="16648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8" idx="4"/>
          </p:cNvCxnSpPr>
          <p:nvPr/>
        </p:nvCxnSpPr>
        <p:spPr>
          <a:xfrm>
            <a:off x="1732761" y="4447128"/>
            <a:ext cx="1681143" cy="150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59" idx="0"/>
          </p:cNvCxnSpPr>
          <p:nvPr/>
        </p:nvCxnSpPr>
        <p:spPr>
          <a:xfrm>
            <a:off x="1732761" y="4835978"/>
            <a:ext cx="16811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59" idx="4"/>
          </p:cNvCxnSpPr>
          <p:nvPr/>
        </p:nvCxnSpPr>
        <p:spPr>
          <a:xfrm>
            <a:off x="1749011" y="5439827"/>
            <a:ext cx="16648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882589" y="4950139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band</a:t>
            </a:r>
            <a:endParaRPr lang="en-US" dirty="0"/>
          </a:p>
        </p:txBody>
      </p:sp>
      <p:cxnSp>
        <p:nvCxnSpPr>
          <p:cNvPr id="83" name="Straight Arrow Connector 82"/>
          <p:cNvCxnSpPr>
            <a:stCxn id="56" idx="6"/>
            <a:endCxn id="61" idx="2"/>
          </p:cNvCxnSpPr>
          <p:nvPr/>
        </p:nvCxnSpPr>
        <p:spPr>
          <a:xfrm flipV="1">
            <a:off x="3733081" y="2695976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6" idx="6"/>
            <a:endCxn id="62" idx="2"/>
          </p:cNvCxnSpPr>
          <p:nvPr/>
        </p:nvCxnSpPr>
        <p:spPr>
          <a:xfrm>
            <a:off x="3733081" y="3182567"/>
            <a:ext cx="1223076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6" idx="6"/>
            <a:endCxn id="64" idx="2"/>
          </p:cNvCxnSpPr>
          <p:nvPr/>
        </p:nvCxnSpPr>
        <p:spPr>
          <a:xfrm>
            <a:off x="3733081" y="3182567"/>
            <a:ext cx="1223077" cy="146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6" idx="6"/>
            <a:endCxn id="65" idx="2"/>
          </p:cNvCxnSpPr>
          <p:nvPr/>
        </p:nvCxnSpPr>
        <p:spPr>
          <a:xfrm>
            <a:off x="3733081" y="3182567"/>
            <a:ext cx="1223077" cy="244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8" idx="6"/>
            <a:endCxn id="61" idx="2"/>
          </p:cNvCxnSpPr>
          <p:nvPr/>
        </p:nvCxnSpPr>
        <p:spPr>
          <a:xfrm flipV="1">
            <a:off x="3733081" y="2695976"/>
            <a:ext cx="1223076" cy="14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8" idx="6"/>
            <a:endCxn id="62" idx="2"/>
          </p:cNvCxnSpPr>
          <p:nvPr/>
        </p:nvCxnSpPr>
        <p:spPr>
          <a:xfrm flipV="1">
            <a:off x="3733081" y="3673644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8" idx="6"/>
            <a:endCxn id="64" idx="2"/>
          </p:cNvCxnSpPr>
          <p:nvPr/>
        </p:nvCxnSpPr>
        <p:spPr>
          <a:xfrm>
            <a:off x="3733081" y="4160235"/>
            <a:ext cx="1223077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8" idx="6"/>
            <a:endCxn id="65" idx="2"/>
          </p:cNvCxnSpPr>
          <p:nvPr/>
        </p:nvCxnSpPr>
        <p:spPr>
          <a:xfrm>
            <a:off x="3733081" y="4160235"/>
            <a:ext cx="1223077" cy="146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9" idx="6"/>
            <a:endCxn id="61" idx="2"/>
          </p:cNvCxnSpPr>
          <p:nvPr/>
        </p:nvCxnSpPr>
        <p:spPr>
          <a:xfrm flipV="1">
            <a:off x="3733082" y="2695976"/>
            <a:ext cx="1223075" cy="244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9" idx="6"/>
            <a:endCxn id="62" idx="2"/>
          </p:cNvCxnSpPr>
          <p:nvPr/>
        </p:nvCxnSpPr>
        <p:spPr>
          <a:xfrm flipV="1">
            <a:off x="3733082" y="3673644"/>
            <a:ext cx="1223075" cy="14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9" idx="6"/>
            <a:endCxn id="64" idx="2"/>
          </p:cNvCxnSpPr>
          <p:nvPr/>
        </p:nvCxnSpPr>
        <p:spPr>
          <a:xfrm flipV="1">
            <a:off x="3733082" y="4651312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9" idx="6"/>
            <a:endCxn id="65" idx="2"/>
          </p:cNvCxnSpPr>
          <p:nvPr/>
        </p:nvCxnSpPr>
        <p:spPr>
          <a:xfrm>
            <a:off x="3733082" y="5137903"/>
            <a:ext cx="1223076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61" idx="0"/>
          </p:cNvCxnSpPr>
          <p:nvPr/>
        </p:nvCxnSpPr>
        <p:spPr>
          <a:xfrm>
            <a:off x="5275334" y="2114002"/>
            <a:ext cx="1" cy="28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956157" y="1772542"/>
            <a:ext cx="7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121" name="Oval 120"/>
          <p:cNvSpPr/>
          <p:nvPr/>
        </p:nvSpPr>
        <p:spPr>
          <a:xfrm>
            <a:off x="6826806" y="3781262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Arrow Connector 121"/>
          <p:cNvCxnSpPr>
            <a:stCxn id="61" idx="6"/>
            <a:endCxn id="121" idx="2"/>
          </p:cNvCxnSpPr>
          <p:nvPr/>
        </p:nvCxnSpPr>
        <p:spPr>
          <a:xfrm>
            <a:off x="5594512" y="2695976"/>
            <a:ext cx="1232294" cy="138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62" idx="6"/>
            <a:endCxn id="121" idx="2"/>
          </p:cNvCxnSpPr>
          <p:nvPr/>
        </p:nvCxnSpPr>
        <p:spPr>
          <a:xfrm>
            <a:off x="5594512" y="3673644"/>
            <a:ext cx="1232294" cy="40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64" idx="6"/>
            <a:endCxn id="121" idx="2"/>
          </p:cNvCxnSpPr>
          <p:nvPr/>
        </p:nvCxnSpPr>
        <p:spPr>
          <a:xfrm flipV="1">
            <a:off x="5594513" y="4083187"/>
            <a:ext cx="1232293" cy="56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65" idx="6"/>
            <a:endCxn id="121" idx="2"/>
          </p:cNvCxnSpPr>
          <p:nvPr/>
        </p:nvCxnSpPr>
        <p:spPr>
          <a:xfrm flipV="1">
            <a:off x="5594513" y="4083187"/>
            <a:ext cx="1232293" cy="154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921881" y="2124635"/>
            <a:ext cx="150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 Layer</a:t>
            </a:r>
            <a:endParaRPr lang="en-US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4417227" y="1461840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Hidden Layer</a:t>
            </a:r>
            <a:endParaRPr lang="en-US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6827560" y="2107812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Layer</a:t>
            </a:r>
            <a:endParaRPr lang="en-US" b="1" dirty="0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518486" y="136277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Neural Network Training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" y="2512327"/>
            <a:ext cx="1474616" cy="1105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" y="4918729"/>
            <a:ext cx="1477559" cy="1108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" y="3715528"/>
            <a:ext cx="1474616" cy="110596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7392357" y="3994807"/>
            <a:ext cx="20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Algae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62258" y="2957420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27, 28, 26, …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126032" y="4019187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47, 50, 49, …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129887" y="5288148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40, 38, 37,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281073" y="1588997"/>
            <a:ext cx="130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-Roman"/>
              </a:rPr>
              <a:t>Vectorized Image Data (x)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8673737" y="1461840"/>
            <a:ext cx="17417" cy="539616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2377" y="1455555"/>
            <a:ext cx="2068079" cy="156482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9535781" y="4592679"/>
            <a:ext cx="174919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http://staff.itee.uq.edu.au/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7880" y="2891047"/>
            <a:ext cx="2647416" cy="1648962"/>
          </a:xfrm>
          <a:prstGeom prst="rect">
            <a:avLst/>
          </a:prstGeom>
        </p:spPr>
      </p:pic>
      <p:sp>
        <p:nvSpPr>
          <p:cNvPr id="128" name="Rectangle 127"/>
          <p:cNvSpPr/>
          <p:nvPr/>
        </p:nvSpPr>
        <p:spPr>
          <a:xfrm>
            <a:off x="8662458" y="5296391"/>
            <a:ext cx="351826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-Roman"/>
              </a:rPr>
              <a:t>Each neuron has an associated transfer function.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Times-Roman"/>
              </a:rPr>
              <a:t>Sum of the weighted inputs is added to a bias term, and passed to an activation function. </a:t>
            </a:r>
            <a:endParaRPr lang="en-US" sz="1600" dirty="0">
              <a:latin typeface="Times-Roman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0337778" y="3631914"/>
            <a:ext cx="1428205" cy="98194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125572" y="4953209"/>
            <a:ext cx="27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403731" y="4287543"/>
            <a:ext cx="12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1, 0, 0 …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210435" y="4741457"/>
            <a:ext cx="25348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Types of Activation Function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0080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7" grpId="0"/>
      <p:bldP spid="98" grpId="0"/>
      <p:bldP spid="99" grpId="0"/>
      <p:bldP spid="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3094726" y="2880642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094726" y="3858310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094727" y="4835978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956157" y="2394051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4956157" y="3371719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4956158" y="4349387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4956158" y="5327055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904412" y="2985768"/>
            <a:ext cx="129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 band</a:t>
            </a:r>
            <a:endParaRPr lang="en-US" dirty="0"/>
          </a:p>
        </p:txBody>
      </p:sp>
      <p:cxnSp>
        <p:nvCxnSpPr>
          <p:cNvPr id="68" name="Straight Connector 67"/>
          <p:cNvCxnSpPr>
            <a:endCxn id="56" idx="0"/>
          </p:cNvCxnSpPr>
          <p:nvPr/>
        </p:nvCxnSpPr>
        <p:spPr>
          <a:xfrm>
            <a:off x="1749011" y="2880642"/>
            <a:ext cx="16648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6" idx="4"/>
          </p:cNvCxnSpPr>
          <p:nvPr/>
        </p:nvCxnSpPr>
        <p:spPr>
          <a:xfrm>
            <a:off x="1749011" y="3477315"/>
            <a:ext cx="1664893" cy="71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799591" y="3976959"/>
            <a:ext cx="129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 band</a:t>
            </a:r>
            <a:endParaRPr lang="en-US" dirty="0"/>
          </a:p>
        </p:txBody>
      </p:sp>
      <p:cxnSp>
        <p:nvCxnSpPr>
          <p:cNvPr id="73" name="Straight Connector 72"/>
          <p:cNvCxnSpPr>
            <a:endCxn id="58" idx="0"/>
          </p:cNvCxnSpPr>
          <p:nvPr/>
        </p:nvCxnSpPr>
        <p:spPr>
          <a:xfrm>
            <a:off x="1749011" y="3858310"/>
            <a:ext cx="16648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8" idx="4"/>
          </p:cNvCxnSpPr>
          <p:nvPr/>
        </p:nvCxnSpPr>
        <p:spPr>
          <a:xfrm>
            <a:off x="1732761" y="4447128"/>
            <a:ext cx="1681143" cy="150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59" idx="0"/>
          </p:cNvCxnSpPr>
          <p:nvPr/>
        </p:nvCxnSpPr>
        <p:spPr>
          <a:xfrm>
            <a:off x="1732761" y="4835978"/>
            <a:ext cx="16811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59" idx="4"/>
          </p:cNvCxnSpPr>
          <p:nvPr/>
        </p:nvCxnSpPr>
        <p:spPr>
          <a:xfrm>
            <a:off x="1749011" y="5439827"/>
            <a:ext cx="16648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882589" y="4950139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band</a:t>
            </a:r>
            <a:endParaRPr lang="en-US" dirty="0"/>
          </a:p>
        </p:txBody>
      </p:sp>
      <p:cxnSp>
        <p:nvCxnSpPr>
          <p:cNvPr id="83" name="Straight Arrow Connector 82"/>
          <p:cNvCxnSpPr>
            <a:stCxn id="56" idx="6"/>
            <a:endCxn id="61" idx="2"/>
          </p:cNvCxnSpPr>
          <p:nvPr/>
        </p:nvCxnSpPr>
        <p:spPr>
          <a:xfrm flipV="1">
            <a:off x="3733081" y="2695976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6" idx="6"/>
            <a:endCxn id="62" idx="2"/>
          </p:cNvCxnSpPr>
          <p:nvPr/>
        </p:nvCxnSpPr>
        <p:spPr>
          <a:xfrm>
            <a:off x="3733081" y="3182567"/>
            <a:ext cx="1223076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6" idx="6"/>
            <a:endCxn id="64" idx="2"/>
          </p:cNvCxnSpPr>
          <p:nvPr/>
        </p:nvCxnSpPr>
        <p:spPr>
          <a:xfrm>
            <a:off x="3733081" y="3182567"/>
            <a:ext cx="1223077" cy="146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8" idx="6"/>
            <a:endCxn id="61" idx="2"/>
          </p:cNvCxnSpPr>
          <p:nvPr/>
        </p:nvCxnSpPr>
        <p:spPr>
          <a:xfrm flipV="1">
            <a:off x="3733081" y="2695976"/>
            <a:ext cx="1223076" cy="14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8" idx="6"/>
            <a:endCxn id="62" idx="2"/>
          </p:cNvCxnSpPr>
          <p:nvPr/>
        </p:nvCxnSpPr>
        <p:spPr>
          <a:xfrm flipV="1">
            <a:off x="3733081" y="3673644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8" idx="6"/>
            <a:endCxn id="64" idx="2"/>
          </p:cNvCxnSpPr>
          <p:nvPr/>
        </p:nvCxnSpPr>
        <p:spPr>
          <a:xfrm>
            <a:off x="3733081" y="4160235"/>
            <a:ext cx="1223077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8" idx="6"/>
            <a:endCxn id="65" idx="2"/>
          </p:cNvCxnSpPr>
          <p:nvPr/>
        </p:nvCxnSpPr>
        <p:spPr>
          <a:xfrm>
            <a:off x="3733081" y="4160235"/>
            <a:ext cx="1223077" cy="146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9" idx="6"/>
            <a:endCxn id="61" idx="2"/>
          </p:cNvCxnSpPr>
          <p:nvPr/>
        </p:nvCxnSpPr>
        <p:spPr>
          <a:xfrm flipV="1">
            <a:off x="3733082" y="2695976"/>
            <a:ext cx="1223075" cy="244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9" idx="6"/>
            <a:endCxn id="62" idx="2"/>
          </p:cNvCxnSpPr>
          <p:nvPr/>
        </p:nvCxnSpPr>
        <p:spPr>
          <a:xfrm flipV="1">
            <a:off x="3733082" y="3673644"/>
            <a:ext cx="1223075" cy="14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9" idx="6"/>
            <a:endCxn id="64" idx="2"/>
          </p:cNvCxnSpPr>
          <p:nvPr/>
        </p:nvCxnSpPr>
        <p:spPr>
          <a:xfrm flipV="1">
            <a:off x="3733082" y="4651312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9" idx="6"/>
            <a:endCxn id="65" idx="2"/>
          </p:cNvCxnSpPr>
          <p:nvPr/>
        </p:nvCxnSpPr>
        <p:spPr>
          <a:xfrm>
            <a:off x="3733082" y="5137903"/>
            <a:ext cx="1223076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61" idx="0"/>
          </p:cNvCxnSpPr>
          <p:nvPr/>
        </p:nvCxnSpPr>
        <p:spPr>
          <a:xfrm>
            <a:off x="5275334" y="2114002"/>
            <a:ext cx="1" cy="28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956157" y="1772542"/>
            <a:ext cx="7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1921881" y="2124635"/>
            <a:ext cx="150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 Layer</a:t>
            </a:r>
            <a:endParaRPr lang="en-US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4417227" y="1461840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Hidden Layer</a:t>
            </a:r>
            <a:endParaRPr lang="en-US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6827560" y="2107812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Layer</a:t>
            </a:r>
            <a:endParaRPr lang="en-US" b="1" dirty="0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518486" y="136277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Neural Network Training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66650" y="2985768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27, 28, 26, …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145830" y="3976959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47, 50, 49, …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111325" y="4950139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40, 38, 37, …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281073" y="1588997"/>
            <a:ext cx="130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-Roman"/>
              </a:rPr>
              <a:t>Vectorized Image Data (x)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8673737" y="1461840"/>
            <a:ext cx="17417" cy="539616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8673737" y="1521205"/>
            <a:ext cx="351826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-Roman"/>
              </a:rPr>
              <a:t>Each neuron has an associated transfer function.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-Roman"/>
              </a:rPr>
              <a:t>Sum of the weighted inputs is added to a bias term, and passed to an activation function. </a:t>
            </a:r>
            <a:endParaRPr lang="en-US" sz="2000" dirty="0">
              <a:latin typeface="Times-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-Roman"/>
              </a:rPr>
              <a:t>Neurons using sigmoid functions.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380" y="4936343"/>
            <a:ext cx="1704700" cy="704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08525" y="6334134"/>
            <a:ext cx="1683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Hinton,2014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0632" y="4912948"/>
            <a:ext cx="1419606" cy="879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4251" y="5456841"/>
            <a:ext cx="1828968" cy="89626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8550663" y="4647371"/>
            <a:ext cx="187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Net Input </a:t>
            </a:r>
            <a:endParaRPr lang="en-US" sz="1600" dirty="0"/>
          </a:p>
        </p:txBody>
      </p:sp>
      <p:sp>
        <p:nvSpPr>
          <p:cNvPr id="82" name="TextBox 81"/>
          <p:cNvSpPr txBox="1"/>
          <p:nvPr/>
        </p:nvSpPr>
        <p:spPr>
          <a:xfrm>
            <a:off x="10282515" y="4619864"/>
            <a:ext cx="1872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Activation Functions</a:t>
            </a:r>
            <a:endParaRPr lang="en-US" sz="1600" dirty="0"/>
          </a:p>
        </p:txBody>
      </p:sp>
      <p:sp>
        <p:nvSpPr>
          <p:cNvPr id="60" name="Oval 59"/>
          <p:cNvSpPr/>
          <p:nvPr/>
        </p:nvSpPr>
        <p:spPr>
          <a:xfrm>
            <a:off x="4956157" y="2394051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4956157" y="3371719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4" name="Oval 83"/>
          <p:cNvSpPr/>
          <p:nvPr/>
        </p:nvSpPr>
        <p:spPr>
          <a:xfrm>
            <a:off x="4956158" y="4349387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85" name="Oval 84"/>
          <p:cNvSpPr/>
          <p:nvPr/>
        </p:nvSpPr>
        <p:spPr>
          <a:xfrm>
            <a:off x="4956158" y="5327055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5125572" y="4953209"/>
            <a:ext cx="27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0202638" y="5894767"/>
                <a:ext cx="2032095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2638" y="5894767"/>
                <a:ext cx="2032095" cy="61734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/>
          <p:cNvSpPr txBox="1"/>
          <p:nvPr/>
        </p:nvSpPr>
        <p:spPr>
          <a:xfrm>
            <a:off x="7392357" y="3994807"/>
            <a:ext cx="20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Algae</a:t>
            </a:r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6826806" y="3781262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/>
          <p:cNvCxnSpPr>
            <a:endCxn id="104" idx="2"/>
          </p:cNvCxnSpPr>
          <p:nvPr/>
        </p:nvCxnSpPr>
        <p:spPr>
          <a:xfrm>
            <a:off x="5594512" y="2695976"/>
            <a:ext cx="1232294" cy="138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endCxn id="104" idx="2"/>
          </p:cNvCxnSpPr>
          <p:nvPr/>
        </p:nvCxnSpPr>
        <p:spPr>
          <a:xfrm>
            <a:off x="5594512" y="3673644"/>
            <a:ext cx="1232294" cy="40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>
            <a:endCxn id="104" idx="2"/>
          </p:cNvCxnSpPr>
          <p:nvPr/>
        </p:nvCxnSpPr>
        <p:spPr>
          <a:xfrm flipV="1">
            <a:off x="5594513" y="4083187"/>
            <a:ext cx="1232293" cy="56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104" idx="2"/>
          </p:cNvCxnSpPr>
          <p:nvPr/>
        </p:nvCxnSpPr>
        <p:spPr>
          <a:xfrm flipV="1">
            <a:off x="5594513" y="4083187"/>
            <a:ext cx="1232293" cy="154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434509" y="4251049"/>
            <a:ext cx="12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1, 0, 0 …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319657" y="5743765"/>
            <a:ext cx="1872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Log Sigmoid</a:t>
            </a:r>
            <a:endParaRPr lang="en-US" sz="1100" dirty="0"/>
          </a:p>
        </p:txBody>
      </p:sp>
      <p:sp>
        <p:nvSpPr>
          <p:cNvPr id="66" name="TextBox 65"/>
          <p:cNvSpPr txBox="1"/>
          <p:nvPr/>
        </p:nvSpPr>
        <p:spPr>
          <a:xfrm>
            <a:off x="10333641" y="6471417"/>
            <a:ext cx="18723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Tan Sigmoid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3733081" y="3182567"/>
            <a:ext cx="1223077" cy="244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93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7" grpId="0"/>
      <p:bldP spid="98" grpId="0"/>
      <p:bldP spid="9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3094726" y="2880642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094726" y="3858310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094727" y="4835978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956157" y="2394051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4956157" y="3371719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4956158" y="4349387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4956158" y="5327055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904412" y="2985768"/>
            <a:ext cx="129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 band</a:t>
            </a:r>
            <a:endParaRPr lang="en-US" dirty="0"/>
          </a:p>
        </p:txBody>
      </p:sp>
      <p:cxnSp>
        <p:nvCxnSpPr>
          <p:cNvPr id="68" name="Straight Connector 67"/>
          <p:cNvCxnSpPr>
            <a:endCxn id="56" idx="0"/>
          </p:cNvCxnSpPr>
          <p:nvPr/>
        </p:nvCxnSpPr>
        <p:spPr>
          <a:xfrm>
            <a:off x="1749011" y="2880642"/>
            <a:ext cx="16648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6" idx="4"/>
          </p:cNvCxnSpPr>
          <p:nvPr/>
        </p:nvCxnSpPr>
        <p:spPr>
          <a:xfrm>
            <a:off x="1749011" y="3477315"/>
            <a:ext cx="1664893" cy="71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799591" y="3976959"/>
            <a:ext cx="129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 band</a:t>
            </a:r>
            <a:endParaRPr lang="en-US" dirty="0"/>
          </a:p>
        </p:txBody>
      </p:sp>
      <p:cxnSp>
        <p:nvCxnSpPr>
          <p:cNvPr id="73" name="Straight Connector 72"/>
          <p:cNvCxnSpPr>
            <a:endCxn id="58" idx="0"/>
          </p:cNvCxnSpPr>
          <p:nvPr/>
        </p:nvCxnSpPr>
        <p:spPr>
          <a:xfrm>
            <a:off x="1749011" y="3858310"/>
            <a:ext cx="16648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8" idx="4"/>
          </p:cNvCxnSpPr>
          <p:nvPr/>
        </p:nvCxnSpPr>
        <p:spPr>
          <a:xfrm>
            <a:off x="1732761" y="4447128"/>
            <a:ext cx="1681143" cy="150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59" idx="0"/>
          </p:cNvCxnSpPr>
          <p:nvPr/>
        </p:nvCxnSpPr>
        <p:spPr>
          <a:xfrm>
            <a:off x="1732761" y="4835978"/>
            <a:ext cx="16811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59" idx="4"/>
          </p:cNvCxnSpPr>
          <p:nvPr/>
        </p:nvCxnSpPr>
        <p:spPr>
          <a:xfrm>
            <a:off x="1749011" y="5439827"/>
            <a:ext cx="16648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882589" y="4950139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band</a:t>
            </a:r>
            <a:endParaRPr lang="en-US" dirty="0"/>
          </a:p>
        </p:txBody>
      </p:sp>
      <p:cxnSp>
        <p:nvCxnSpPr>
          <p:cNvPr id="83" name="Straight Arrow Connector 82"/>
          <p:cNvCxnSpPr>
            <a:stCxn id="56" idx="6"/>
            <a:endCxn id="61" idx="2"/>
          </p:cNvCxnSpPr>
          <p:nvPr/>
        </p:nvCxnSpPr>
        <p:spPr>
          <a:xfrm flipV="1">
            <a:off x="3733081" y="2695976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56" idx="6"/>
            <a:endCxn id="62" idx="2"/>
          </p:cNvCxnSpPr>
          <p:nvPr/>
        </p:nvCxnSpPr>
        <p:spPr>
          <a:xfrm>
            <a:off x="3733081" y="3182567"/>
            <a:ext cx="1223076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6" idx="6"/>
            <a:endCxn id="64" idx="2"/>
          </p:cNvCxnSpPr>
          <p:nvPr/>
        </p:nvCxnSpPr>
        <p:spPr>
          <a:xfrm>
            <a:off x="3733081" y="3182567"/>
            <a:ext cx="1223077" cy="146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6" idx="6"/>
            <a:endCxn id="65" idx="2"/>
          </p:cNvCxnSpPr>
          <p:nvPr/>
        </p:nvCxnSpPr>
        <p:spPr>
          <a:xfrm>
            <a:off x="3733081" y="3182567"/>
            <a:ext cx="1223077" cy="244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8" idx="6"/>
            <a:endCxn id="61" idx="2"/>
          </p:cNvCxnSpPr>
          <p:nvPr/>
        </p:nvCxnSpPr>
        <p:spPr>
          <a:xfrm flipV="1">
            <a:off x="3733081" y="2695976"/>
            <a:ext cx="1223076" cy="14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58" idx="6"/>
            <a:endCxn id="62" idx="2"/>
          </p:cNvCxnSpPr>
          <p:nvPr/>
        </p:nvCxnSpPr>
        <p:spPr>
          <a:xfrm flipV="1">
            <a:off x="3733081" y="3673644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8" idx="6"/>
            <a:endCxn id="64" idx="2"/>
          </p:cNvCxnSpPr>
          <p:nvPr/>
        </p:nvCxnSpPr>
        <p:spPr>
          <a:xfrm>
            <a:off x="3733081" y="4160235"/>
            <a:ext cx="1223077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58" idx="6"/>
            <a:endCxn id="65" idx="2"/>
          </p:cNvCxnSpPr>
          <p:nvPr/>
        </p:nvCxnSpPr>
        <p:spPr>
          <a:xfrm>
            <a:off x="3733081" y="4160235"/>
            <a:ext cx="1223077" cy="146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9" idx="6"/>
            <a:endCxn id="61" idx="2"/>
          </p:cNvCxnSpPr>
          <p:nvPr/>
        </p:nvCxnSpPr>
        <p:spPr>
          <a:xfrm flipV="1">
            <a:off x="3733082" y="2695976"/>
            <a:ext cx="1223075" cy="244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59" idx="6"/>
            <a:endCxn id="62" idx="2"/>
          </p:cNvCxnSpPr>
          <p:nvPr/>
        </p:nvCxnSpPr>
        <p:spPr>
          <a:xfrm flipV="1">
            <a:off x="3733082" y="3673644"/>
            <a:ext cx="1223075" cy="14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59" idx="6"/>
            <a:endCxn id="64" idx="2"/>
          </p:cNvCxnSpPr>
          <p:nvPr/>
        </p:nvCxnSpPr>
        <p:spPr>
          <a:xfrm flipV="1">
            <a:off x="3733082" y="4651312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59" idx="6"/>
            <a:endCxn id="65" idx="2"/>
          </p:cNvCxnSpPr>
          <p:nvPr/>
        </p:nvCxnSpPr>
        <p:spPr>
          <a:xfrm>
            <a:off x="3733082" y="5137903"/>
            <a:ext cx="1223076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3799160" y="2641459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r1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3799160" y="4000385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b1</a:t>
            </a:r>
            <a:endParaRPr lang="en-US" dirty="0"/>
          </a:p>
        </p:txBody>
      </p:sp>
      <p:cxnSp>
        <p:nvCxnSpPr>
          <p:cNvPr id="119" name="Straight Arrow Connector 118"/>
          <p:cNvCxnSpPr>
            <a:endCxn id="61" idx="0"/>
          </p:cNvCxnSpPr>
          <p:nvPr/>
        </p:nvCxnSpPr>
        <p:spPr>
          <a:xfrm>
            <a:off x="5275334" y="2114002"/>
            <a:ext cx="1" cy="28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956157" y="1772542"/>
            <a:ext cx="7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1921881" y="2124635"/>
            <a:ext cx="150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 Layer</a:t>
            </a:r>
            <a:endParaRPr lang="en-US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4417227" y="1461840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Hidden Layer</a:t>
            </a:r>
            <a:endParaRPr lang="en-US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6827560" y="2107812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Layer</a:t>
            </a:r>
            <a:endParaRPr lang="en-US" b="1" dirty="0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518486" y="136277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Neural Network Training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66650" y="2985768"/>
                <a:ext cx="1443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aseline="-25000"/>
                      <m:t>1</m:t>
                    </m:r>
                  </m:oMath>
                </a14:m>
                <a:r>
                  <a:rPr lang="en-US" dirty="0" smtClean="0"/>
                  <a:t> = 27, 28, …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50" y="2985768"/>
                <a:ext cx="1443789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0000" r="-295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45830" y="3976959"/>
                <a:ext cx="1443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smtClean="0"/>
                      <m:t>2</m:t>
                    </m:r>
                  </m:oMath>
                </a14:m>
                <a:r>
                  <a:rPr lang="en-US" dirty="0"/>
                  <a:t> = 47, 50</a:t>
                </a:r>
                <a:r>
                  <a:rPr lang="en-US" dirty="0" smtClean="0"/>
                  <a:t>, …</a:t>
                </a:r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" y="3976959"/>
                <a:ext cx="1443789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r="-253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11325" y="4950139"/>
                <a:ext cx="1443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smtClean="0"/>
                      <m:t>3</m:t>
                    </m:r>
                  </m:oMath>
                </a14:m>
                <a:r>
                  <a:rPr lang="en-US" dirty="0"/>
                  <a:t> = 40, 38, </a:t>
                </a:r>
                <a:r>
                  <a:rPr lang="en-US" dirty="0" smtClean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5" y="4950139"/>
                <a:ext cx="1443789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295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ectangle 98"/>
          <p:cNvSpPr/>
          <p:nvPr/>
        </p:nvSpPr>
        <p:spPr>
          <a:xfrm>
            <a:off x="281073" y="1588997"/>
            <a:ext cx="130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-Roman"/>
              </a:rPr>
              <a:t>Vectorized Image Data (x)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3733080" y="3444144"/>
            <a:ext cx="49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g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8927895" y="1461840"/>
            <a:ext cx="17417" cy="539616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8185" y="2367255"/>
            <a:ext cx="1534585" cy="618978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9642524" y="1999670"/>
            <a:ext cx="16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Net Input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9652729" y="3055564"/>
            <a:ext cx="1685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Activation Function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9031643" y="4453542"/>
                <a:ext cx="2780185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nor/>
                            </m:rPr>
                            <a:rPr lang="en-US"/>
                            <m:t>x</m:t>
                          </m:r>
                          <m:r>
                            <m:rPr>
                              <m:nor/>
                            </m:rPr>
                            <a:rPr lang="en-US" baseline="-25000"/>
                            <m:t>1</m:t>
                          </m:r>
                          <m:r>
                            <m:rPr>
                              <m:nor/>
                            </m:rPr>
                            <a:rPr lang="en-US"/>
                            <m:t>w</m:t>
                          </m:r>
                          <m:r>
                            <m:rPr>
                              <m:nor/>
                            </m:rPr>
                            <a:rPr lang="en-US" b="0" i="0" baseline="-25000" smtClean="0"/>
                            <m:t>r</m:t>
                          </m:r>
                          <m:r>
                            <m:rPr>
                              <m:nor/>
                            </m:rPr>
                            <a:rPr lang="en-US" b="0" i="0" baseline="-25000" smtClean="0"/>
                            <m:t>1 + </m:t>
                          </m:r>
                          <m:r>
                            <m:rPr>
                              <m:nor/>
                            </m:rPr>
                            <a:rPr lang="en-US"/>
                            <m:t>x</m:t>
                          </m:r>
                          <m:r>
                            <m:rPr>
                              <m:nor/>
                            </m:rPr>
                            <a:rPr lang="en-US" baseline="-25000"/>
                            <m:t>2</m:t>
                          </m:r>
                          <m:r>
                            <m:rPr>
                              <m:nor/>
                            </m:rPr>
                            <a:rPr lang="en-US"/>
                            <m:t>w</m:t>
                          </m:r>
                          <m:r>
                            <m:rPr>
                              <m:nor/>
                            </m:rPr>
                            <a:rPr lang="en-US" b="0" i="0" baseline="-25000" smtClean="0"/>
                            <m:t>g</m:t>
                          </m:r>
                          <m:r>
                            <m:rPr>
                              <m:nor/>
                            </m:rPr>
                            <a:rPr lang="en-US" b="0" i="0" baseline="-25000" smtClean="0"/>
                            <m:t>1 + </m:t>
                          </m:r>
                          <m:r>
                            <m:rPr>
                              <m:nor/>
                            </m:rPr>
                            <a:rPr lang="en-US"/>
                            <m:t>x</m:t>
                          </m:r>
                          <m:r>
                            <m:rPr>
                              <m:nor/>
                            </m:rPr>
                            <a:rPr lang="en-US" baseline="-25000"/>
                            <m:t>3</m:t>
                          </m:r>
                          <m:r>
                            <m:rPr>
                              <m:nor/>
                            </m:rPr>
                            <a:rPr lang="en-US" dirty="0"/>
                            <m:t>w</m:t>
                          </m:r>
                          <m:r>
                            <m:rPr>
                              <m:nor/>
                            </m:rPr>
                            <a:rPr lang="en-US" baseline="-25000" dirty="0"/>
                            <m:t>b</m:t>
                          </m:r>
                          <m:r>
                            <m:rPr>
                              <m:nor/>
                            </m:rPr>
                            <a:rPr lang="en-US" baseline="-25000" dirty="0"/>
                            <m:t>1 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643" y="4453542"/>
                <a:ext cx="2780185" cy="67076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881227" y="4017988"/>
                <a:ext cx="7037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w</m:t>
                    </m:r>
                    <m:r>
                      <m:rPr>
                        <m:nor/>
                      </m:rPr>
                      <a:rPr lang="en-US" baseline="-25000"/>
                      <m:t>r</m:t>
                    </m:r>
                    <m:r>
                      <m:rPr>
                        <m:nor/>
                      </m:rPr>
                      <a:rPr lang="en-US" baseline="-25000"/>
                      <m:t>1</m:t>
                    </m:r>
                  </m:oMath>
                </a14:m>
                <a:r>
                  <a:rPr lang="en-US" dirty="0" smtClean="0"/>
                  <a:t>=0.5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1227" y="4017988"/>
                <a:ext cx="703719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8696" t="-28261" r="-20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10616701" y="4001058"/>
                <a:ext cx="5482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w</m:t>
                    </m:r>
                    <m:r>
                      <m:rPr>
                        <m:nor/>
                      </m:rPr>
                      <a:rPr lang="en-US" baseline="-25000"/>
                      <m:t>g</m:t>
                    </m:r>
                    <m:r>
                      <m:rPr>
                        <m:nor/>
                      </m:rPr>
                      <a:rPr lang="en-US" baseline="-25000"/>
                      <m:t>1</m:t>
                    </m:r>
                  </m:oMath>
                </a14:m>
                <a:r>
                  <a:rPr lang="en-US" dirty="0" smtClean="0"/>
                  <a:t>=1</a:t>
                </a:r>
                <a:endParaRPr 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6701" y="4001058"/>
                <a:ext cx="548227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11111" t="-28261" r="-24444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11218686" y="3990031"/>
                <a:ext cx="8479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w</m:t>
                    </m:r>
                    <m:r>
                      <m:rPr>
                        <m:nor/>
                      </m:rPr>
                      <a:rPr lang="en-US" baseline="-25000" dirty="0"/>
                      <m:t>b</m:t>
                    </m:r>
                    <m:r>
                      <m:rPr>
                        <m:nor/>
                      </m:rPr>
                      <a:rPr lang="en-US" baseline="-25000" dirty="0"/>
                      <m:t>1</m:t>
                    </m:r>
                  </m:oMath>
                </a14:m>
                <a:r>
                  <a:rPr lang="en-US" dirty="0" smtClean="0"/>
                  <a:t>=0.25</a:t>
                </a:r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8686" y="3990031"/>
                <a:ext cx="847989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6475" t="-28889" r="-1726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9441798" y="4017988"/>
                <a:ext cx="3625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=0</a:t>
                </a:r>
                <a:endParaRPr lang="en-US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798" y="4017988"/>
                <a:ext cx="362535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23729" t="-28261" r="-38983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/>
          <p:cNvSpPr/>
          <p:nvPr/>
        </p:nvSpPr>
        <p:spPr>
          <a:xfrm>
            <a:off x="4956157" y="2394051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4956157" y="3371719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4956158" y="4349387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9" name="Oval 108"/>
          <p:cNvSpPr/>
          <p:nvPr/>
        </p:nvSpPr>
        <p:spPr>
          <a:xfrm>
            <a:off x="4956158" y="5327055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125572" y="4953209"/>
            <a:ext cx="27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9257311" y="5021599"/>
                <a:ext cx="2429106" cy="76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27∗0.5)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+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7∗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∗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0.25) = 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70.5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7311" y="5021599"/>
                <a:ext cx="2429106" cy="76309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274681" y="5784693"/>
                <a:ext cx="2653227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(70.5)</m:t>
                              </m:r>
                            </m:sup>
                          </m:sSup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681" y="5784693"/>
                <a:ext cx="2653227" cy="52969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695013" y="1785106"/>
            <a:ext cx="4050663" cy="4645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552535" y="3287280"/>
                <a:ext cx="2051267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2535" y="3287280"/>
                <a:ext cx="2051267" cy="583365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" name="Oval 114"/>
          <p:cNvSpPr/>
          <p:nvPr/>
        </p:nvSpPr>
        <p:spPr>
          <a:xfrm>
            <a:off x="6826806" y="3781262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>
            <a:endCxn id="115" idx="2"/>
          </p:cNvCxnSpPr>
          <p:nvPr/>
        </p:nvCxnSpPr>
        <p:spPr>
          <a:xfrm>
            <a:off x="5594512" y="2695976"/>
            <a:ext cx="1232294" cy="1387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>
            <a:endCxn id="115" idx="2"/>
          </p:cNvCxnSpPr>
          <p:nvPr/>
        </p:nvCxnSpPr>
        <p:spPr>
          <a:xfrm>
            <a:off x="5594512" y="3673644"/>
            <a:ext cx="1232294" cy="40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endCxn id="115" idx="2"/>
          </p:cNvCxnSpPr>
          <p:nvPr/>
        </p:nvCxnSpPr>
        <p:spPr>
          <a:xfrm flipV="1">
            <a:off x="5594513" y="4083187"/>
            <a:ext cx="1232293" cy="56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endCxn id="115" idx="2"/>
          </p:cNvCxnSpPr>
          <p:nvPr/>
        </p:nvCxnSpPr>
        <p:spPr>
          <a:xfrm flipV="1">
            <a:off x="5594513" y="4083187"/>
            <a:ext cx="1232293" cy="154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7392357" y="3994807"/>
            <a:ext cx="20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Algae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7403907" y="4294037"/>
            <a:ext cx="137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 = 1, 0, 0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/>
              <p:cNvSpPr txBox="1"/>
              <p:nvPr/>
            </p:nvSpPr>
            <p:spPr>
              <a:xfrm>
                <a:off x="9207440" y="1645526"/>
                <a:ext cx="26340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𝐻𝑖𝑑𝑑𝑒𝑛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𝐶𝑎𝑙𝑐𝑢𝑙𝑎𝑡𝑖𝑜𝑛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6" name="TextBox 1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7440" y="1645526"/>
                <a:ext cx="2634077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1386" r="-554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53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18" grpId="0"/>
      <p:bldP spid="94" grpId="0"/>
      <p:bldP spid="97" grpId="0"/>
      <p:bldP spid="98" grpId="0"/>
      <p:bldP spid="99" grpId="0"/>
      <p:bldP spid="10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3094726" y="2880642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094726" y="3858310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094727" y="4835978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956157" y="2394051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4956157" y="3371719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4956158" y="4349387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4956158" y="5327055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904412" y="2985768"/>
            <a:ext cx="129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 band</a:t>
            </a:r>
            <a:endParaRPr lang="en-US" dirty="0"/>
          </a:p>
        </p:txBody>
      </p:sp>
      <p:cxnSp>
        <p:nvCxnSpPr>
          <p:cNvPr id="68" name="Straight Connector 67"/>
          <p:cNvCxnSpPr>
            <a:endCxn id="56" idx="0"/>
          </p:cNvCxnSpPr>
          <p:nvPr/>
        </p:nvCxnSpPr>
        <p:spPr>
          <a:xfrm>
            <a:off x="1749011" y="2880642"/>
            <a:ext cx="16648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56" idx="4"/>
          </p:cNvCxnSpPr>
          <p:nvPr/>
        </p:nvCxnSpPr>
        <p:spPr>
          <a:xfrm>
            <a:off x="1749011" y="3477315"/>
            <a:ext cx="1664893" cy="71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799591" y="3976959"/>
            <a:ext cx="129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Green band</a:t>
            </a:r>
            <a:endParaRPr lang="en-US" dirty="0"/>
          </a:p>
        </p:txBody>
      </p:sp>
      <p:cxnSp>
        <p:nvCxnSpPr>
          <p:cNvPr id="73" name="Straight Connector 72"/>
          <p:cNvCxnSpPr>
            <a:endCxn id="58" idx="0"/>
          </p:cNvCxnSpPr>
          <p:nvPr/>
        </p:nvCxnSpPr>
        <p:spPr>
          <a:xfrm>
            <a:off x="1749011" y="3858310"/>
            <a:ext cx="16648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endCxn id="58" idx="4"/>
          </p:cNvCxnSpPr>
          <p:nvPr/>
        </p:nvCxnSpPr>
        <p:spPr>
          <a:xfrm>
            <a:off x="1732761" y="4447128"/>
            <a:ext cx="1681143" cy="150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endCxn id="59" idx="0"/>
          </p:cNvCxnSpPr>
          <p:nvPr/>
        </p:nvCxnSpPr>
        <p:spPr>
          <a:xfrm>
            <a:off x="1732761" y="4835978"/>
            <a:ext cx="16811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59" idx="4"/>
          </p:cNvCxnSpPr>
          <p:nvPr/>
        </p:nvCxnSpPr>
        <p:spPr>
          <a:xfrm>
            <a:off x="1749011" y="5439827"/>
            <a:ext cx="166489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882589" y="4950139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Blue band</a:t>
            </a:r>
            <a:endParaRPr lang="en-US" dirty="0"/>
          </a:p>
        </p:txBody>
      </p:sp>
      <p:cxnSp>
        <p:nvCxnSpPr>
          <p:cNvPr id="83" name="Straight Arrow Connector 82"/>
          <p:cNvCxnSpPr>
            <a:stCxn id="56" idx="6"/>
            <a:endCxn id="61" idx="2"/>
          </p:cNvCxnSpPr>
          <p:nvPr/>
        </p:nvCxnSpPr>
        <p:spPr>
          <a:xfrm flipV="1">
            <a:off x="3733081" y="2695976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8" idx="6"/>
            <a:endCxn id="61" idx="2"/>
          </p:cNvCxnSpPr>
          <p:nvPr/>
        </p:nvCxnSpPr>
        <p:spPr>
          <a:xfrm flipV="1">
            <a:off x="3733081" y="2695976"/>
            <a:ext cx="1223076" cy="14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>
            <a:stCxn id="59" idx="6"/>
            <a:endCxn id="61" idx="2"/>
          </p:cNvCxnSpPr>
          <p:nvPr/>
        </p:nvCxnSpPr>
        <p:spPr>
          <a:xfrm flipV="1">
            <a:off x="3733082" y="2695976"/>
            <a:ext cx="1223075" cy="244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3799160" y="2641459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r1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3799160" y="4000385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b1</a:t>
            </a:r>
            <a:endParaRPr lang="en-US" dirty="0"/>
          </a:p>
        </p:txBody>
      </p:sp>
      <p:cxnSp>
        <p:nvCxnSpPr>
          <p:cNvPr id="119" name="Straight Arrow Connector 118"/>
          <p:cNvCxnSpPr>
            <a:endCxn id="61" idx="0"/>
          </p:cNvCxnSpPr>
          <p:nvPr/>
        </p:nvCxnSpPr>
        <p:spPr>
          <a:xfrm>
            <a:off x="5275334" y="2114002"/>
            <a:ext cx="1" cy="28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4956157" y="1772542"/>
            <a:ext cx="7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1921881" y="2124635"/>
            <a:ext cx="150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 Layer</a:t>
            </a:r>
            <a:endParaRPr lang="en-US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4417227" y="1461840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Hidden Layer</a:t>
            </a:r>
            <a:endParaRPr lang="en-US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6827560" y="2107812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Layer</a:t>
            </a:r>
            <a:endParaRPr lang="en-US" b="1" dirty="0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518486" y="136277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Neural Network Training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64272" y="3636770"/>
            <a:ext cx="208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Algae (1)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166650" y="2985768"/>
                <a:ext cx="1443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aseline="-25000"/>
                      <m:t>1</m:t>
                    </m:r>
                  </m:oMath>
                </a14:m>
                <a:r>
                  <a:rPr lang="en-US" dirty="0" smtClean="0"/>
                  <a:t> = 27, 28, …</a:t>
                </a:r>
                <a:endParaRPr lang="en-US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50" y="2985768"/>
                <a:ext cx="1443789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0000" r="-295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/>
              <p:cNvSpPr txBox="1"/>
              <p:nvPr/>
            </p:nvSpPr>
            <p:spPr>
              <a:xfrm>
                <a:off x="145830" y="3976959"/>
                <a:ext cx="1443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smtClean="0"/>
                      <m:t>2</m:t>
                    </m:r>
                  </m:oMath>
                </a14:m>
                <a:r>
                  <a:rPr lang="en-US" dirty="0"/>
                  <a:t> = 47, 50</a:t>
                </a:r>
                <a:r>
                  <a:rPr lang="en-US" dirty="0" smtClean="0"/>
                  <a:t>, …</a:t>
                </a:r>
                <a:endParaRPr lang="en-US" dirty="0"/>
              </a:p>
            </p:txBody>
          </p:sp>
        </mc:Choice>
        <mc:Fallback xmlns="">
          <p:sp>
            <p:nvSpPr>
              <p:cNvPr id="97" name="TextBox 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30" y="3976959"/>
                <a:ext cx="1443789" cy="369332"/>
              </a:xfrm>
              <a:prstGeom prst="rect">
                <a:avLst/>
              </a:prstGeom>
              <a:blipFill rotWithShape="0">
                <a:blip r:embed="rId4"/>
                <a:stretch>
                  <a:fillRect t="-8197" r="-2532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/>
              <p:cNvSpPr txBox="1"/>
              <p:nvPr/>
            </p:nvSpPr>
            <p:spPr>
              <a:xfrm>
                <a:off x="111325" y="4950139"/>
                <a:ext cx="144378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b="0" i="0" baseline="-25000" smtClean="0"/>
                      <m:t>3</m:t>
                    </m:r>
                  </m:oMath>
                </a14:m>
                <a:r>
                  <a:rPr lang="en-US" dirty="0"/>
                  <a:t> = 40, 38, </a:t>
                </a:r>
                <a:r>
                  <a:rPr lang="en-US" dirty="0" smtClean="0"/>
                  <a:t>…</a:t>
                </a:r>
                <a:endParaRPr lang="en-US" dirty="0"/>
              </a:p>
            </p:txBody>
          </p:sp>
        </mc:Choice>
        <mc:Fallback xmlns="">
          <p:sp>
            <p:nvSpPr>
              <p:cNvPr id="98" name="TextBox 9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5" y="4950139"/>
                <a:ext cx="1443789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8197" r="-295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Rectangle 98"/>
          <p:cNvSpPr/>
          <p:nvPr/>
        </p:nvSpPr>
        <p:spPr>
          <a:xfrm>
            <a:off x="281073" y="1588997"/>
            <a:ext cx="1304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-Roman"/>
              </a:rPr>
              <a:t>Vectorized Image Data (x)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3733080" y="3444144"/>
            <a:ext cx="49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g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8927895" y="1461840"/>
            <a:ext cx="17417" cy="539616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867682" y="2107812"/>
            <a:ext cx="16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Net Input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496012" y="2191382"/>
            <a:ext cx="16854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Activation Function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943301" y="2813234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1,1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959305" y="3660158"/>
                <a:ext cx="3307252" cy="6335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𝑧𝑧</m:t>
                      </m:r>
                      <m:r>
                        <a:rPr lang="en-US" sz="17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7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nor/>
                            </m:rPr>
                            <a:rPr lang="en-US" sz="1700" b="0" i="0" smtClean="0"/>
                            <m:t>h</m:t>
                          </m:r>
                          <m:r>
                            <m:rPr>
                              <m:nor/>
                            </m:rPr>
                            <a:rPr lang="en-US" sz="1700" baseline="-25000"/>
                            <m:t>1</m:t>
                          </m:r>
                          <m:r>
                            <m:rPr>
                              <m:nor/>
                            </m:rPr>
                            <a:rPr lang="en-US" sz="1700"/>
                            <m:t>w</m:t>
                          </m:r>
                          <m:r>
                            <m:rPr>
                              <m:nor/>
                            </m:rPr>
                            <a:rPr lang="en-US" sz="1700" b="0" i="0" baseline="-25000" smtClean="0"/>
                            <m:t>1,1</m:t>
                          </m:r>
                          <m:r>
                            <m:rPr>
                              <m:nor/>
                            </m:rPr>
                            <a:rPr lang="en-US" sz="1700"/>
                            <m:t> +</m:t>
                          </m:r>
                          <m:r>
                            <m:rPr>
                              <m:nor/>
                            </m:rPr>
                            <a:rPr lang="en-US" sz="170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1700" b="0" i="0" smtClean="0"/>
                            <m:t>h</m:t>
                          </m:r>
                          <m:r>
                            <m:rPr>
                              <m:nor/>
                            </m:rPr>
                            <a:rPr lang="en-US" sz="1700" baseline="-25000" smtClean="0"/>
                            <m:t>2</m:t>
                          </m:r>
                          <m:r>
                            <m:rPr>
                              <m:nor/>
                            </m:rPr>
                            <a:rPr lang="en-US" sz="1700" smtClean="0"/>
                            <m:t>w</m:t>
                          </m:r>
                          <m:r>
                            <m:rPr>
                              <m:nor/>
                            </m:rPr>
                            <a:rPr lang="en-US" sz="1700" b="0" i="0" baseline="-25000" smtClean="0"/>
                            <m:t>2,1</m:t>
                          </m:r>
                          <m:r>
                            <m:rPr>
                              <m:nor/>
                            </m:rPr>
                            <a:rPr lang="en-US" sz="170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sz="1700"/>
                            <m:t>+ </m:t>
                          </m:r>
                          <m:r>
                            <a:rPr lang="en-US" sz="17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nor/>
                            </m:rPr>
                            <a:rPr lang="en-US" sz="1700" b="0" i="0" smtClean="0"/>
                            <m:t>h</m:t>
                          </m:r>
                          <m:r>
                            <m:rPr>
                              <m:nor/>
                            </m:rPr>
                            <a:rPr lang="en-US" sz="1700" b="0" i="0" baseline="-25000" smtClean="0"/>
                            <m:t>10</m:t>
                          </m:r>
                          <m:r>
                            <m:rPr>
                              <m:nor/>
                            </m:rPr>
                            <a:rPr lang="en-US" sz="1700" dirty="0"/>
                            <m:t>w</m:t>
                          </m:r>
                          <m:r>
                            <m:rPr>
                              <m:nor/>
                            </m:rPr>
                            <a:rPr lang="en-US" sz="1700" b="0" i="0" baseline="-25000" dirty="0" smtClean="0"/>
                            <m:t>10,</m:t>
                          </m:r>
                          <m:r>
                            <m:rPr>
                              <m:nor/>
                            </m:rPr>
                            <a:rPr lang="en-US" sz="1700" baseline="-25000" dirty="0"/>
                            <m:t>1</m:t>
                          </m:r>
                          <m:r>
                            <m:rPr>
                              <m:nor/>
                            </m:rPr>
                            <a:rPr lang="en-US" sz="17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17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9305" y="3660158"/>
                <a:ext cx="3307252" cy="63350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3" name="Oval 102"/>
          <p:cNvSpPr/>
          <p:nvPr/>
        </p:nvSpPr>
        <p:spPr>
          <a:xfrm>
            <a:off x="4956157" y="2394051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4956157" y="3371719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4956158" y="4349387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09" name="Oval 108"/>
          <p:cNvSpPr/>
          <p:nvPr/>
        </p:nvSpPr>
        <p:spPr>
          <a:xfrm>
            <a:off x="4956158" y="5327055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125572" y="4953209"/>
            <a:ext cx="27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172080" y="4287572"/>
                <a:ext cx="2429106" cy="7630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1∗0.88)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 +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0.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9</m:t>
                              </m:r>
                              <m:r>
                                <m:rPr>
                                  <m:nor/>
                                </m:rPr>
                                <a:rPr lang="en-US" smtClean="0"/>
                                <m:t>297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∗1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 ...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b="0" i="0" smtClean="0"/>
                                <m:t>0.725∗0.75) =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4.9185</m:t>
                              </m:r>
                            </m:e>
                          </m:eqAr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2080" y="4287572"/>
                <a:ext cx="2429106" cy="763094"/>
              </a:xfrm>
              <a:prstGeom prst="rect">
                <a:avLst/>
              </a:prstGeom>
              <a:blipFill rotWithShape="0">
                <a:blip r:embed="rId7"/>
                <a:stretch>
                  <a:fillRect r="-20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/>
              <p:cNvSpPr txBox="1"/>
              <p:nvPr/>
            </p:nvSpPr>
            <p:spPr>
              <a:xfrm>
                <a:off x="9216754" y="3294780"/>
                <a:ext cx="8934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w</m:t>
                    </m:r>
                    <m:r>
                      <m:rPr>
                        <m:nor/>
                      </m:rPr>
                      <a:rPr lang="en-US" baseline="-25000"/>
                      <m:t>1</m:t>
                    </m:r>
                    <m:r>
                      <m:rPr>
                        <m:nor/>
                      </m:rPr>
                      <a:rPr lang="en-US" b="0" i="0" baseline="-25000" smtClean="0"/>
                      <m:t>,1</m:t>
                    </m:r>
                  </m:oMath>
                </a14:m>
                <a:r>
                  <a:rPr lang="en-US" dirty="0" smtClean="0"/>
                  <a:t>=0.88</a:t>
                </a:r>
                <a:endParaRPr lang="en-US" dirty="0"/>
              </a:p>
            </p:txBody>
          </p:sp>
        </mc:Choice>
        <mc:Fallback xmlns="">
          <p:sp>
            <p:nvSpPr>
              <p:cNvPr id="113" name="TextBox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6754" y="3294780"/>
                <a:ext cx="893477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6803" t="-28261" r="-142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37123" y="5065419"/>
                <a:ext cx="2646814" cy="529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−(4.9185)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123" y="5065419"/>
                <a:ext cx="2646814" cy="52969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9314599" y="1635966"/>
                <a:ext cx="26340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𝐿𝑎𝑦𝑒𝑟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𝐶𝑎𝑙𝑐𝑢𝑙𝑎𝑡𝑖𝑜𝑛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599" y="1635966"/>
                <a:ext cx="2634077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935" r="-324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 116"/>
          <p:cNvSpPr/>
          <p:nvPr/>
        </p:nvSpPr>
        <p:spPr>
          <a:xfrm>
            <a:off x="4506571" y="1792970"/>
            <a:ext cx="4435098" cy="4645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6899576" y="3519512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128" name="Straight Arrow Connector 127"/>
          <p:cNvCxnSpPr>
            <a:stCxn id="103" idx="6"/>
            <a:endCxn id="126" idx="2"/>
          </p:cNvCxnSpPr>
          <p:nvPr/>
        </p:nvCxnSpPr>
        <p:spPr>
          <a:xfrm>
            <a:off x="5594512" y="2695976"/>
            <a:ext cx="1305064" cy="112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104" idx="6"/>
            <a:endCxn id="126" idx="2"/>
          </p:cNvCxnSpPr>
          <p:nvPr/>
        </p:nvCxnSpPr>
        <p:spPr>
          <a:xfrm>
            <a:off x="5594512" y="3673644"/>
            <a:ext cx="1305064" cy="14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107" idx="6"/>
          </p:cNvCxnSpPr>
          <p:nvPr/>
        </p:nvCxnSpPr>
        <p:spPr>
          <a:xfrm flipV="1">
            <a:off x="5594513" y="3858310"/>
            <a:ext cx="1233047" cy="793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65" idx="6"/>
            <a:endCxn id="126" idx="2"/>
          </p:cNvCxnSpPr>
          <p:nvPr/>
        </p:nvCxnSpPr>
        <p:spPr>
          <a:xfrm flipV="1">
            <a:off x="5594513" y="3821437"/>
            <a:ext cx="1305063" cy="180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6023063" y="481446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10,1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Rectangle 31"/>
              <p:cNvSpPr/>
              <p:nvPr/>
            </p:nvSpPr>
            <p:spPr>
              <a:xfrm>
                <a:off x="10535636" y="2358180"/>
                <a:ext cx="1761188" cy="6220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5636" y="2358180"/>
                <a:ext cx="1761188" cy="62203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Rectangle 140"/>
          <p:cNvSpPr/>
          <p:nvPr/>
        </p:nvSpPr>
        <p:spPr>
          <a:xfrm>
            <a:off x="5663524" y="334859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2,1</a:t>
            </a:r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5670630" y="3983473"/>
            <a:ext cx="545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</a:t>
            </a:r>
            <a:r>
              <a:rPr lang="en-US" baseline="-25000" dirty="0" smtClean="0"/>
              <a:t>3,1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/>
              <p:cNvSpPr txBox="1"/>
              <p:nvPr/>
            </p:nvSpPr>
            <p:spPr>
              <a:xfrm>
                <a:off x="10199097" y="3289443"/>
                <a:ext cx="67221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/>
                      <m:t>w</m:t>
                    </m:r>
                    <m:r>
                      <m:rPr>
                        <m:nor/>
                      </m:rPr>
                      <a:rPr lang="en-US" b="0" i="0" baseline="-25000" smtClean="0"/>
                      <m:t>2,1</m:t>
                    </m:r>
                  </m:oMath>
                </a14:m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/>
                      <m:t>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097" y="3289443"/>
                <a:ext cx="672216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8182" t="-28889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/>
              <p:cNvSpPr/>
              <p:nvPr/>
            </p:nvSpPr>
            <p:spPr>
              <a:xfrm>
                <a:off x="9001162" y="2349232"/>
                <a:ext cx="1559017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nor/>
                            </m:rPr>
                            <a:rPr lang="en-US" b="0" i="0" smtClean="0"/>
                            <m:t>h</m:t>
                          </m:r>
                          <m:r>
                            <m:rPr>
                              <m:nor/>
                            </m:rPr>
                            <a:rPr lang="en-US" b="0" i="0" baseline="-25000" smtClean="0"/>
                            <m:t>i</m:t>
                          </m:r>
                          <m:r>
                            <m:rPr>
                              <m:nor/>
                            </m:rPr>
                            <a:rPr lang="en-US"/>
                            <m:t>w</m:t>
                          </m:r>
                          <m:r>
                            <m:rPr>
                              <m:nor/>
                            </m:rPr>
                            <a:rPr lang="en-US" b="0" i="0" baseline="-25000" smtClean="0"/>
                            <m:t>ij</m:t>
                          </m:r>
                          <m:r>
                            <m:rPr>
                              <m:nor/>
                            </m:rPr>
                            <a:rPr lang="en-US"/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1162" y="2349232"/>
                <a:ext cx="1559017" cy="763094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/>
          <p:cNvSpPr txBox="1"/>
          <p:nvPr/>
        </p:nvSpPr>
        <p:spPr>
          <a:xfrm>
            <a:off x="7542387" y="4006756"/>
            <a:ext cx="128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1, 0, 0 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/>
              <p:cNvSpPr/>
              <p:nvPr/>
            </p:nvSpPr>
            <p:spPr>
              <a:xfrm>
                <a:off x="9571473" y="5767189"/>
                <a:ext cx="2073773" cy="763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Rectangle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1473" y="5767189"/>
                <a:ext cx="2073773" cy="76309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5" name="Straight Arrow Connector 144"/>
          <p:cNvCxnSpPr>
            <a:stCxn id="56" idx="6"/>
            <a:endCxn id="104" idx="2"/>
          </p:cNvCxnSpPr>
          <p:nvPr/>
        </p:nvCxnSpPr>
        <p:spPr>
          <a:xfrm>
            <a:off x="3733081" y="3182567"/>
            <a:ext cx="1223076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56" idx="6"/>
            <a:endCxn id="64" idx="2"/>
          </p:cNvCxnSpPr>
          <p:nvPr/>
        </p:nvCxnSpPr>
        <p:spPr>
          <a:xfrm>
            <a:off x="3733081" y="3182567"/>
            <a:ext cx="1223077" cy="146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56" idx="6"/>
            <a:endCxn id="65" idx="2"/>
          </p:cNvCxnSpPr>
          <p:nvPr/>
        </p:nvCxnSpPr>
        <p:spPr>
          <a:xfrm>
            <a:off x="3733081" y="3182567"/>
            <a:ext cx="1223077" cy="244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58" idx="6"/>
            <a:endCxn id="62" idx="2"/>
          </p:cNvCxnSpPr>
          <p:nvPr/>
        </p:nvCxnSpPr>
        <p:spPr>
          <a:xfrm flipV="1">
            <a:off x="3733081" y="3673644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>
            <a:stCxn id="58" idx="6"/>
            <a:endCxn id="64" idx="2"/>
          </p:cNvCxnSpPr>
          <p:nvPr/>
        </p:nvCxnSpPr>
        <p:spPr>
          <a:xfrm>
            <a:off x="3733081" y="4160235"/>
            <a:ext cx="1223077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58" idx="6"/>
            <a:endCxn id="65" idx="2"/>
          </p:cNvCxnSpPr>
          <p:nvPr/>
        </p:nvCxnSpPr>
        <p:spPr>
          <a:xfrm>
            <a:off x="3733081" y="4160235"/>
            <a:ext cx="1223077" cy="1468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59" idx="6"/>
            <a:endCxn id="104" idx="2"/>
          </p:cNvCxnSpPr>
          <p:nvPr/>
        </p:nvCxnSpPr>
        <p:spPr>
          <a:xfrm flipV="1">
            <a:off x="3733082" y="3673644"/>
            <a:ext cx="1223075" cy="14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59" idx="6"/>
            <a:endCxn id="64" idx="2"/>
          </p:cNvCxnSpPr>
          <p:nvPr/>
        </p:nvCxnSpPr>
        <p:spPr>
          <a:xfrm flipV="1">
            <a:off x="3733082" y="4651312"/>
            <a:ext cx="1223076" cy="48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59" idx="6"/>
            <a:endCxn id="109" idx="2"/>
          </p:cNvCxnSpPr>
          <p:nvPr/>
        </p:nvCxnSpPr>
        <p:spPr>
          <a:xfrm>
            <a:off x="3733082" y="5137903"/>
            <a:ext cx="1223076" cy="491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0871312" y="3236374"/>
                <a:ext cx="125378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w</a:t>
                </a:r>
                <a:r>
                  <a:rPr lang="en-US" baseline="-25000" dirty="0" smtClean="0"/>
                  <a:t>10,1</a:t>
                </a:r>
                <a:r>
                  <a:rPr lang="en-US" dirty="0" smtClean="0"/>
                  <a:t>=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/>
                      <m:t>0.75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1312" y="3236374"/>
                <a:ext cx="1253785" cy="369332"/>
              </a:xfrm>
              <a:prstGeom prst="rect">
                <a:avLst/>
              </a:prstGeom>
              <a:blipFill rotWithShape="0">
                <a:blip r:embed="rId15"/>
                <a:stretch>
                  <a:fillRect l="-3883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9862192" y="6364548"/>
            <a:ext cx="13819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dirty="0" smtClean="0"/>
              <a:t>Error Function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513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7" grpId="0"/>
      <p:bldP spid="98" grpId="0"/>
      <p:bldP spid="99" grpId="0"/>
      <p:bldP spid="85" grpId="0"/>
      <p:bldP spid="140" grpId="0"/>
      <p:bldP spid="141" grpId="0"/>
      <p:bldP spid="142" grpId="0"/>
      <p:bldP spid="1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896957" y="2880642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96957" y="3858310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96958" y="4835978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8388" y="2394051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758388" y="3371719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758389" y="4349387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2758389" y="5327055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9" name="Straight Arrow Connector 118"/>
          <p:cNvCxnSpPr>
            <a:endCxn id="61" idx="0"/>
          </p:cNvCxnSpPr>
          <p:nvPr/>
        </p:nvCxnSpPr>
        <p:spPr>
          <a:xfrm>
            <a:off x="3077565" y="2114002"/>
            <a:ext cx="1" cy="28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758388" y="1772542"/>
            <a:ext cx="7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607483" y="2107812"/>
            <a:ext cx="150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 Layer</a:t>
            </a:r>
            <a:endParaRPr lang="en-US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2409731" y="1443311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Hidden Layer</a:t>
            </a:r>
            <a:endParaRPr lang="en-US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4629791" y="2107812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Layer</a:t>
            </a:r>
            <a:endParaRPr lang="en-US" b="1" dirty="0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518486" y="136277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Neural Network Training: Backpropagation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655747" y="3623317"/>
                <a:ext cx="261279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747" y="3623317"/>
                <a:ext cx="261279" cy="391646"/>
              </a:xfrm>
              <a:prstGeom prst="rect">
                <a:avLst/>
              </a:prstGeom>
              <a:blipFill rotWithShape="0">
                <a:blip r:embed="rId3"/>
                <a:stretch>
                  <a:fillRect r="-3720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>
            <a:off x="7836447" y="1285393"/>
            <a:ext cx="17417" cy="5572607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2758388" y="2394051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2758388" y="3371719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2758389" y="4349387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/>
          <p:cNvSpPr/>
          <p:nvPr/>
        </p:nvSpPr>
        <p:spPr>
          <a:xfrm>
            <a:off x="2758389" y="5327055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9314599" y="1635966"/>
                <a:ext cx="26340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𝐵𝑎𝑐𝑘𝑝𝑟𝑜𝑝𝑎𝑔𝑎𝑡𝑖𝑜𝑛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599" y="1635966"/>
                <a:ext cx="2634077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 116"/>
          <p:cNvSpPr/>
          <p:nvPr/>
        </p:nvSpPr>
        <p:spPr>
          <a:xfrm>
            <a:off x="2308802" y="1792970"/>
            <a:ext cx="5545062" cy="4645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4701807" y="3519512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836447" y="4477484"/>
                <a:ext cx="4218253" cy="1535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3.  Compute error derivative in each output w.r.t. the inputs at the output layer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447" y="4477484"/>
                <a:ext cx="4218253" cy="1535357"/>
              </a:xfrm>
              <a:prstGeom prst="rect">
                <a:avLst/>
              </a:prstGeom>
              <a:blipFill rotWithShape="0">
                <a:blip r:embed="rId6"/>
                <a:stretch>
                  <a:fillRect l="-1302" t="-1984" r="-2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688196" y="6007606"/>
            <a:ext cx="791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Layer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625234" y="5994381"/>
            <a:ext cx="791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Layer </a:t>
            </a:r>
            <a:r>
              <a:rPr lang="en-US" dirty="0" smtClean="0"/>
              <a:t>j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62" idx="6"/>
            <a:endCxn id="126" idx="2"/>
          </p:cNvCxnSpPr>
          <p:nvPr/>
        </p:nvCxnSpPr>
        <p:spPr>
          <a:xfrm>
            <a:off x="3396743" y="3673644"/>
            <a:ext cx="1305064" cy="14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103" idx="2"/>
          </p:cNvCxnSpPr>
          <p:nvPr/>
        </p:nvCxnSpPr>
        <p:spPr>
          <a:xfrm flipV="1">
            <a:off x="1491139" y="2695976"/>
            <a:ext cx="1267249" cy="48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58" idx="6"/>
            <a:endCxn id="61" idx="2"/>
          </p:cNvCxnSpPr>
          <p:nvPr/>
        </p:nvCxnSpPr>
        <p:spPr>
          <a:xfrm flipV="1">
            <a:off x="1535312" y="2695976"/>
            <a:ext cx="1223076" cy="14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59" idx="6"/>
            <a:endCxn id="61" idx="2"/>
          </p:cNvCxnSpPr>
          <p:nvPr/>
        </p:nvCxnSpPr>
        <p:spPr>
          <a:xfrm flipV="1">
            <a:off x="1535313" y="2695976"/>
            <a:ext cx="1223075" cy="244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3" idx="6"/>
            <a:endCxn id="126" idx="2"/>
          </p:cNvCxnSpPr>
          <p:nvPr/>
        </p:nvCxnSpPr>
        <p:spPr>
          <a:xfrm>
            <a:off x="3396743" y="2695976"/>
            <a:ext cx="1305064" cy="112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7" idx="6"/>
            <a:endCxn id="126" idx="2"/>
          </p:cNvCxnSpPr>
          <p:nvPr/>
        </p:nvCxnSpPr>
        <p:spPr>
          <a:xfrm flipV="1">
            <a:off x="3396744" y="3821437"/>
            <a:ext cx="1305063" cy="82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65" idx="6"/>
            <a:endCxn id="126" idx="2"/>
          </p:cNvCxnSpPr>
          <p:nvPr/>
        </p:nvCxnSpPr>
        <p:spPr>
          <a:xfrm flipV="1">
            <a:off x="3396744" y="3821437"/>
            <a:ext cx="1305063" cy="180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3306033" y="2377070"/>
                <a:ext cx="435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33" y="2377070"/>
                <a:ext cx="43505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4339842" y="3268062"/>
                <a:ext cx="417486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842" y="3268062"/>
                <a:ext cx="417486" cy="391646"/>
              </a:xfrm>
              <a:prstGeom prst="rect">
                <a:avLst/>
              </a:prstGeom>
              <a:blipFill rotWithShape="0"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/>
              <p:cNvSpPr/>
              <p:nvPr/>
            </p:nvSpPr>
            <p:spPr>
              <a:xfrm>
                <a:off x="8891659" y="6436998"/>
                <a:ext cx="28224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𝐵𝑎𝑠𝑒𝑑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𝐻𝑖𝑛𝑡𝑜𝑛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2014)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2" name="Rectangle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659" y="6436998"/>
                <a:ext cx="2822439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/>
          <p:cNvCxnSpPr/>
          <p:nvPr/>
        </p:nvCxnSpPr>
        <p:spPr>
          <a:xfrm flipH="1">
            <a:off x="4757329" y="2969871"/>
            <a:ext cx="943098" cy="378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5297036" y="2367315"/>
            <a:ext cx="3115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Total net input received at output layer</a:t>
            </a:r>
            <a:endParaRPr lang="en-US" dirty="0"/>
          </a:p>
        </p:txBody>
      </p:sp>
      <p:cxnSp>
        <p:nvCxnSpPr>
          <p:cNvPr id="162" name="Straight Arrow Connector 161"/>
          <p:cNvCxnSpPr>
            <a:stCxn id="126" idx="6"/>
            <a:endCxn id="80" idx="1"/>
          </p:cNvCxnSpPr>
          <p:nvPr/>
        </p:nvCxnSpPr>
        <p:spPr>
          <a:xfrm flipV="1">
            <a:off x="5340162" y="3819140"/>
            <a:ext cx="315585" cy="2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Rectangle 165"/>
              <p:cNvSpPr/>
              <p:nvPr/>
            </p:nvSpPr>
            <p:spPr>
              <a:xfrm>
                <a:off x="4130632" y="2658339"/>
                <a:ext cx="551561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Rectangle 1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632" y="2658339"/>
                <a:ext cx="551561" cy="69717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853864" y="1869036"/>
                <a:ext cx="4338136" cy="1072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Define error function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∈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𝑜𝑢𝑝𝑢𝑡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864" y="1869036"/>
                <a:ext cx="4338136" cy="1072858"/>
              </a:xfrm>
              <a:prstGeom prst="rect">
                <a:avLst/>
              </a:prstGeom>
              <a:blipFill rotWithShape="0">
                <a:blip r:embed="rId12"/>
                <a:stretch>
                  <a:fillRect l="-1124" t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817453" y="2961124"/>
                <a:ext cx="4374547" cy="1528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AutoNum type="arabicPeriod" startAt="2"/>
                </a:pPr>
                <a:r>
                  <a:rPr lang="en-US" dirty="0"/>
                  <a:t>Convert the difference b/w desired and calculated outputs into an error derivative w.r.t</a:t>
                </a:r>
                <a:r>
                  <a:rPr lang="en-US" dirty="0" smtClean="0"/>
                  <a:t>. to </a:t>
                </a:r>
                <a:r>
                  <a:rPr lang="en-US" dirty="0"/>
                  <a:t>output unit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=−(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453" y="2961124"/>
                <a:ext cx="4374547" cy="1528175"/>
              </a:xfrm>
              <a:prstGeom prst="rect">
                <a:avLst/>
              </a:prstGeom>
              <a:blipFill rotWithShape="0">
                <a:blip r:embed="rId13"/>
                <a:stretch>
                  <a:fillRect l="-1114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6094532" y="3659708"/>
            <a:ext cx="1370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dirty="0" smtClean="0"/>
              <a:t> = </a:t>
            </a:r>
            <a:r>
              <a:rPr lang="en-US" dirty="0"/>
              <a:t>t</a:t>
            </a:r>
            <a:r>
              <a:rPr lang="en-US" baseline="-25000" dirty="0"/>
              <a:t>1</a:t>
            </a:r>
            <a:r>
              <a:rPr lang="en-US" dirty="0"/>
              <a:t>, t</a:t>
            </a:r>
            <a:r>
              <a:rPr lang="en-US" baseline="-25000" dirty="0"/>
              <a:t>2</a:t>
            </a:r>
            <a:r>
              <a:rPr lang="en-US" dirty="0"/>
              <a:t>, … </a:t>
            </a:r>
            <a:r>
              <a:rPr lang="en-US" dirty="0" err="1" smtClean="0"/>
              <a:t>t</a:t>
            </a:r>
            <a:r>
              <a:rPr lang="en-US" baseline="-25000" dirty="0" err="1" smtClean="0"/>
              <a:t>j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20801" y="3469406"/>
                <a:ext cx="575094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0801" y="3469406"/>
                <a:ext cx="575094" cy="697179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/>
          <p:cNvSpPr/>
          <p:nvPr/>
        </p:nvSpPr>
        <p:spPr>
          <a:xfrm>
            <a:off x="2789638" y="2340593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08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3" grpId="0"/>
      <p:bldP spid="151" grpId="0"/>
      <p:bldP spid="160" grpId="0"/>
      <p:bldP spid="166" grpId="0"/>
      <p:bldP spid="4" grpId="0"/>
      <p:bldP spid="5" grpId="0"/>
      <p:bldP spid="4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Oval 55"/>
          <p:cNvSpPr/>
          <p:nvPr/>
        </p:nvSpPr>
        <p:spPr>
          <a:xfrm>
            <a:off x="896957" y="2880642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96957" y="3858310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96958" y="4835978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2758388" y="2394051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2758388" y="3371719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2758389" y="4349387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2758389" y="5327055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9" name="Straight Arrow Connector 118"/>
          <p:cNvCxnSpPr>
            <a:endCxn id="61" idx="0"/>
          </p:cNvCxnSpPr>
          <p:nvPr/>
        </p:nvCxnSpPr>
        <p:spPr>
          <a:xfrm>
            <a:off x="3077565" y="2114002"/>
            <a:ext cx="1" cy="28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758388" y="1772542"/>
            <a:ext cx="707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Bias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736393" y="1456941"/>
            <a:ext cx="150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 Layer</a:t>
            </a:r>
            <a:endParaRPr lang="en-US" b="1" dirty="0"/>
          </a:p>
        </p:txBody>
      </p:sp>
      <p:sp>
        <p:nvSpPr>
          <p:cNvPr id="134" name="TextBox 133"/>
          <p:cNvSpPr txBox="1"/>
          <p:nvPr/>
        </p:nvSpPr>
        <p:spPr>
          <a:xfrm>
            <a:off x="2409731" y="1443311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Hidden Layer</a:t>
            </a:r>
            <a:endParaRPr lang="en-US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4595076" y="1438504"/>
            <a:ext cx="172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Layer</a:t>
            </a:r>
            <a:endParaRPr lang="en-US" b="1" dirty="0"/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518486" y="136277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Neural Network Training: Backpropagation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655747" y="3623317"/>
                <a:ext cx="261279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747" y="3623317"/>
                <a:ext cx="261279" cy="391646"/>
              </a:xfrm>
              <a:prstGeom prst="rect">
                <a:avLst/>
              </a:prstGeom>
              <a:blipFill rotWithShape="0">
                <a:blip r:embed="rId3"/>
                <a:stretch>
                  <a:fillRect r="-3720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>
            <a:off x="7836447" y="1285393"/>
            <a:ext cx="17417" cy="539616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Oval 102"/>
              <p:cNvSpPr/>
              <p:nvPr/>
            </p:nvSpPr>
            <p:spPr>
              <a:xfrm>
                <a:off x="2758388" y="2394051"/>
                <a:ext cx="638355" cy="6038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Oval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388" y="2394051"/>
                <a:ext cx="638355" cy="603849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Oval 103"/>
          <p:cNvSpPr/>
          <p:nvPr/>
        </p:nvSpPr>
        <p:spPr>
          <a:xfrm>
            <a:off x="2758388" y="3371719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2758389" y="4349387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/>
          <p:cNvSpPr/>
          <p:nvPr/>
        </p:nvSpPr>
        <p:spPr>
          <a:xfrm>
            <a:off x="2758389" y="5327055"/>
            <a:ext cx="638355" cy="603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9314599" y="1635966"/>
                <a:ext cx="263407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𝐵𝑎𝑐𝑘𝑝𝑟𝑜𝑝𝑎𝑔𝑎𝑡𝑖𝑜𝑛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4599" y="1635966"/>
                <a:ext cx="2634077" cy="276999"/>
              </a:xfrm>
              <a:prstGeom prst="rect">
                <a:avLst/>
              </a:prstGeom>
              <a:blipFill rotWithShape="0">
                <a:blip r:embed="rId5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 116"/>
          <p:cNvSpPr/>
          <p:nvPr/>
        </p:nvSpPr>
        <p:spPr>
          <a:xfrm>
            <a:off x="2308802" y="1792970"/>
            <a:ext cx="5545062" cy="4645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Oval 125"/>
              <p:cNvSpPr/>
              <p:nvPr/>
            </p:nvSpPr>
            <p:spPr>
              <a:xfrm>
                <a:off x="4701807" y="3519512"/>
                <a:ext cx="638355" cy="60384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6" name="Oval 1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807" y="3519512"/>
                <a:ext cx="638355" cy="603849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-65854" y="6476703"/>
            <a:ext cx="103847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MT"/>
              </a:rPr>
              <a:t>Compute </a:t>
            </a:r>
            <a:r>
              <a:rPr lang="en-US" dirty="0">
                <a:latin typeface="ArialMT"/>
              </a:rPr>
              <a:t>error derivatives for all the hidden units efficiently </a:t>
            </a:r>
            <a:r>
              <a:rPr lang="en-US" dirty="0" smtClean="0">
                <a:latin typeface="ArialMT"/>
              </a:rPr>
              <a:t>at the </a:t>
            </a:r>
            <a:r>
              <a:rPr lang="en-US" dirty="0">
                <a:latin typeface="ArialMT"/>
              </a:rPr>
              <a:t>same time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916782" y="3908558"/>
                <a:ext cx="4218253" cy="18123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 smtClean="0"/>
              </a:p>
              <a:p>
                <a:pPr marL="342900" indent="-342900">
                  <a:buAutoNum type="arabicPeriod" startAt="5"/>
                </a:pPr>
                <a:r>
                  <a:rPr lang="en-US" dirty="0" smtClean="0"/>
                  <a:t>Compute error derivative w.r.t. the weights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6782" y="3908558"/>
                <a:ext cx="4218253" cy="1812356"/>
              </a:xfrm>
              <a:prstGeom prst="rect">
                <a:avLst/>
              </a:prstGeom>
              <a:blipFill rotWithShape="0">
                <a:blip r:embed="rId7"/>
                <a:stretch>
                  <a:fillRect l="-13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/>
          <p:cNvSpPr/>
          <p:nvPr/>
        </p:nvSpPr>
        <p:spPr>
          <a:xfrm>
            <a:off x="2688196" y="6007606"/>
            <a:ext cx="791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Layer </a:t>
            </a:r>
            <a:r>
              <a:rPr lang="en-US" dirty="0" err="1"/>
              <a:t>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625234" y="5994381"/>
            <a:ext cx="791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Layer </a:t>
            </a:r>
            <a:r>
              <a:rPr lang="en-US" dirty="0" smtClean="0"/>
              <a:t>j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62" idx="6"/>
            <a:endCxn id="126" idx="2"/>
          </p:cNvCxnSpPr>
          <p:nvPr/>
        </p:nvCxnSpPr>
        <p:spPr>
          <a:xfrm>
            <a:off x="3396743" y="3673644"/>
            <a:ext cx="1305064" cy="14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103" idx="2"/>
          </p:cNvCxnSpPr>
          <p:nvPr/>
        </p:nvCxnSpPr>
        <p:spPr>
          <a:xfrm flipV="1">
            <a:off x="1491139" y="2695976"/>
            <a:ext cx="1267249" cy="48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58" idx="6"/>
            <a:endCxn id="61" idx="2"/>
          </p:cNvCxnSpPr>
          <p:nvPr/>
        </p:nvCxnSpPr>
        <p:spPr>
          <a:xfrm flipV="1">
            <a:off x="1535312" y="2695976"/>
            <a:ext cx="1223076" cy="1464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59" idx="6"/>
            <a:endCxn id="61" idx="2"/>
          </p:cNvCxnSpPr>
          <p:nvPr/>
        </p:nvCxnSpPr>
        <p:spPr>
          <a:xfrm flipV="1">
            <a:off x="1535313" y="2695976"/>
            <a:ext cx="1223075" cy="244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3" idx="6"/>
            <a:endCxn id="126" idx="2"/>
          </p:cNvCxnSpPr>
          <p:nvPr/>
        </p:nvCxnSpPr>
        <p:spPr>
          <a:xfrm>
            <a:off x="3396743" y="2695976"/>
            <a:ext cx="1305064" cy="112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7" idx="6"/>
            <a:endCxn id="126" idx="2"/>
          </p:cNvCxnSpPr>
          <p:nvPr/>
        </p:nvCxnSpPr>
        <p:spPr>
          <a:xfrm flipV="1">
            <a:off x="3396744" y="3821437"/>
            <a:ext cx="1305063" cy="82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stCxn id="65" idx="6"/>
            <a:endCxn id="126" idx="2"/>
          </p:cNvCxnSpPr>
          <p:nvPr/>
        </p:nvCxnSpPr>
        <p:spPr>
          <a:xfrm flipV="1">
            <a:off x="3396744" y="3821437"/>
            <a:ext cx="1305063" cy="1807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Rectangle 130"/>
              <p:cNvSpPr/>
              <p:nvPr/>
            </p:nvSpPr>
            <p:spPr>
              <a:xfrm>
                <a:off x="3306033" y="2377070"/>
                <a:ext cx="4350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1" name="Rectangle 1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6033" y="2377070"/>
                <a:ext cx="435056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/>
              <p:cNvSpPr/>
              <p:nvPr/>
            </p:nvSpPr>
            <p:spPr>
              <a:xfrm>
                <a:off x="4339842" y="3268062"/>
                <a:ext cx="417486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Rectangle 1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842" y="3268062"/>
                <a:ext cx="417486" cy="391646"/>
              </a:xfrm>
              <a:prstGeom prst="rect">
                <a:avLst/>
              </a:prstGeom>
              <a:blipFill rotWithShape="0">
                <a:blip r:embed="rId9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/>
              <p:cNvSpPr/>
              <p:nvPr/>
            </p:nvSpPr>
            <p:spPr>
              <a:xfrm>
                <a:off x="9086635" y="6420760"/>
                <a:ext cx="17102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 smtClean="0"/>
                  <a:t> = learning rate</a:t>
                </a:r>
                <a:endParaRPr lang="en-US" dirty="0"/>
              </a:p>
            </p:txBody>
          </p:sp>
        </mc:Choice>
        <mc:Fallback xmlns="">
          <p:sp>
            <p:nvSpPr>
              <p:cNvPr id="152" name="Rectangle 1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6635" y="6420760"/>
                <a:ext cx="1710276" cy="369332"/>
              </a:xfrm>
              <a:prstGeom prst="rect">
                <a:avLst/>
              </a:prstGeom>
              <a:blipFill rotWithShape="0">
                <a:blip r:embed="rId10"/>
                <a:stretch>
                  <a:fillRect t="-8197" r="-250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4" name="Straight Arrow Connector 153"/>
          <p:cNvCxnSpPr/>
          <p:nvPr/>
        </p:nvCxnSpPr>
        <p:spPr>
          <a:xfrm flipH="1">
            <a:off x="4757329" y="2474313"/>
            <a:ext cx="738358" cy="874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/>
          <p:cNvSpPr/>
          <p:nvPr/>
        </p:nvSpPr>
        <p:spPr>
          <a:xfrm>
            <a:off x="5228986" y="1845629"/>
            <a:ext cx="3115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Total net input received at output layer</a:t>
            </a:r>
            <a:endParaRPr lang="en-US" dirty="0"/>
          </a:p>
        </p:txBody>
      </p:sp>
      <p:cxnSp>
        <p:nvCxnSpPr>
          <p:cNvPr id="162" name="Straight Arrow Connector 161"/>
          <p:cNvCxnSpPr>
            <a:stCxn id="126" idx="6"/>
            <a:endCxn id="80" idx="1"/>
          </p:cNvCxnSpPr>
          <p:nvPr/>
        </p:nvCxnSpPr>
        <p:spPr>
          <a:xfrm flipV="1">
            <a:off x="5340162" y="3819140"/>
            <a:ext cx="315585" cy="2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618194" y="3111738"/>
                <a:ext cx="552972" cy="3916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194" y="3111738"/>
                <a:ext cx="552972" cy="391646"/>
              </a:xfrm>
              <a:prstGeom prst="rect">
                <a:avLst/>
              </a:prstGeom>
              <a:blipFill rotWithShape="0">
                <a:blip r:embed="rId11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913018" y="5446583"/>
                <a:ext cx="4278981" cy="9741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6. Update the weights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018" y="5446583"/>
                <a:ext cx="4278981" cy="974177"/>
              </a:xfrm>
              <a:prstGeom prst="rect">
                <a:avLst/>
              </a:prstGeom>
              <a:blipFill rotWithShape="0">
                <a:blip r:embed="rId12"/>
                <a:stretch>
                  <a:fillRect l="-1140"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endCxn id="131" idx="3"/>
          </p:cNvCxnSpPr>
          <p:nvPr/>
        </p:nvCxnSpPr>
        <p:spPr>
          <a:xfrm flipH="1" flipV="1">
            <a:off x="3741089" y="2561736"/>
            <a:ext cx="1431843" cy="91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131" idx="3"/>
          </p:cNvCxnSpPr>
          <p:nvPr/>
        </p:nvCxnSpPr>
        <p:spPr>
          <a:xfrm flipH="1" flipV="1">
            <a:off x="3741089" y="2561736"/>
            <a:ext cx="1431844" cy="916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/>
              <p:cNvSpPr/>
              <p:nvPr/>
            </p:nvSpPr>
            <p:spPr>
              <a:xfrm>
                <a:off x="4565016" y="2390930"/>
                <a:ext cx="551561" cy="697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16" y="2390930"/>
                <a:ext cx="551561" cy="69717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7953753" y="1935559"/>
                <a:ext cx="4256863" cy="1905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4.   Compute error derivative w.r.t. to the calculated values in the </a:t>
                </a:r>
                <a:r>
                  <a:rPr lang="en-US" dirty="0" smtClean="0"/>
                  <a:t>previous layer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This is a sum of the errors in the layer above w.r.t. to the inputs times the weight.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3753" y="1935559"/>
                <a:ext cx="4256863" cy="1905073"/>
              </a:xfrm>
              <a:prstGeom prst="rect">
                <a:avLst/>
              </a:prstGeom>
              <a:blipFill rotWithShape="0">
                <a:blip r:embed="rId14"/>
                <a:stretch>
                  <a:fillRect l="-1289" t="-1923" b="-44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246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dni-institute.in/blogs/wp-content/uploads/2015/02/Backpropagation-Lear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21" y="609481"/>
            <a:ext cx="11586182" cy="531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50913" y="381248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Backpropagation Illustrated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126415" y="5323391"/>
            <a:ext cx="156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dni-institute.in</a:t>
            </a:r>
          </a:p>
        </p:txBody>
      </p:sp>
      <p:sp>
        <p:nvSpPr>
          <p:cNvPr id="2" name="Rectangle 1"/>
          <p:cNvSpPr/>
          <p:nvPr/>
        </p:nvSpPr>
        <p:spPr>
          <a:xfrm>
            <a:off x="650913" y="5722765"/>
            <a:ext cx="103533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The error </a:t>
            </a:r>
            <a:r>
              <a:rPr lang="en-US" sz="2400" b="1" dirty="0" smtClean="0"/>
              <a:t>propagates backwards </a:t>
            </a:r>
            <a:r>
              <a:rPr lang="en-US" sz="2400" dirty="0"/>
              <a:t>layer by layer </a:t>
            </a:r>
            <a:r>
              <a:rPr lang="en-US" sz="2400" dirty="0" smtClean="0"/>
              <a:t>from the </a:t>
            </a:r>
            <a:r>
              <a:rPr lang="en-US" sz="2400" dirty="0"/>
              <a:t>output </a:t>
            </a:r>
            <a:r>
              <a:rPr lang="en-US" sz="2400" dirty="0" smtClean="0"/>
              <a:t>units. </a:t>
            </a:r>
          </a:p>
          <a:p>
            <a:r>
              <a:rPr lang="en-US" sz="2400" dirty="0" smtClean="0">
                <a:latin typeface="Calibri" panose="020F0502020204030204" pitchFamily="34" charset="0"/>
              </a:rPr>
              <a:t>By changing the (</a:t>
            </a:r>
            <a:r>
              <a:rPr lang="en-US" sz="2400" dirty="0">
                <a:latin typeface="Calibri" panose="020F0502020204030204" pitchFamily="34" charset="0"/>
              </a:rPr>
              <a:t>adaptive) weights </a:t>
            </a:r>
            <a:r>
              <a:rPr lang="en-US" sz="2400" dirty="0" smtClean="0">
                <a:latin typeface="Calibri" panose="020F0502020204030204" pitchFamily="34" charset="0"/>
              </a:rPr>
              <a:t>iteratively, the </a:t>
            </a:r>
            <a:r>
              <a:rPr lang="en-US" sz="2400" dirty="0">
                <a:latin typeface="Calibri" panose="020F0502020204030204" pitchFamily="34" charset="0"/>
              </a:rPr>
              <a:t>neural network is </a:t>
            </a:r>
            <a:r>
              <a:rPr lang="en-US" sz="2400" dirty="0" smtClean="0">
                <a:latin typeface="Calibri" panose="020F0502020204030204" pitchFamily="34" charset="0"/>
              </a:rPr>
              <a:t>able to </a:t>
            </a:r>
            <a:r>
              <a:rPr lang="en-US" sz="2400" dirty="0">
                <a:latin typeface="Calibri" panose="020F0502020204030204" pitchFamily="34" charset="0"/>
              </a:rPr>
              <a:t>learn</a:t>
            </a:r>
            <a:r>
              <a:rPr lang="en-US" sz="2400" dirty="0" smtClean="0">
                <a:latin typeface="Calibri" panose="020F0502020204030204" pitchFamily="34" charset="0"/>
              </a:rPr>
              <a:t>. </a:t>
            </a:r>
            <a:endParaRPr lang="en-US" sz="2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2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Outline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916" y="1825624"/>
            <a:ext cx="10586884" cy="4840647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 smtClean="0"/>
              <a:t>The </a:t>
            </a:r>
            <a:r>
              <a:rPr lang="en-US" sz="4000" dirty="0"/>
              <a:t>Problem of Pattern </a:t>
            </a:r>
            <a:r>
              <a:rPr lang="en-US" sz="4000" dirty="0" smtClean="0"/>
              <a:t>Recognition</a:t>
            </a:r>
          </a:p>
          <a:p>
            <a:r>
              <a:rPr lang="en-US" sz="4000" dirty="0" smtClean="0"/>
              <a:t>The </a:t>
            </a:r>
            <a:r>
              <a:rPr lang="en-US" sz="4000" dirty="0"/>
              <a:t>Machine Learning </a:t>
            </a:r>
            <a:r>
              <a:rPr lang="en-US" sz="4000" dirty="0" smtClean="0"/>
              <a:t>Approach</a:t>
            </a:r>
          </a:p>
          <a:p>
            <a:r>
              <a:rPr lang="en-US" sz="4000" dirty="0" smtClean="0"/>
              <a:t>Neural Networks</a:t>
            </a:r>
            <a:endParaRPr lang="en-US" sz="4000" dirty="0"/>
          </a:p>
          <a:p>
            <a:pPr lvl="1"/>
            <a:r>
              <a:rPr lang="en-US" sz="3100" dirty="0" smtClean="0"/>
              <a:t>Background</a:t>
            </a:r>
            <a:endParaRPr lang="en-US" sz="3100" dirty="0"/>
          </a:p>
          <a:p>
            <a:pPr lvl="1"/>
            <a:r>
              <a:rPr lang="en-US" sz="3100" dirty="0" smtClean="0"/>
              <a:t>Training </a:t>
            </a:r>
            <a:r>
              <a:rPr lang="en-US" sz="3100" dirty="0"/>
              <a:t>a feedforward neural network by </a:t>
            </a:r>
            <a:r>
              <a:rPr lang="en-US" sz="3100" dirty="0" smtClean="0"/>
              <a:t>backpropagation</a:t>
            </a:r>
          </a:p>
          <a:p>
            <a:pPr lvl="2"/>
            <a:r>
              <a:rPr lang="en-US" sz="2700" dirty="0" smtClean="0"/>
              <a:t>Application</a:t>
            </a:r>
            <a:r>
              <a:rPr lang="en-US" sz="2700" dirty="0"/>
              <a:t>: Using a neural network to classify algal blooms in a satellite </a:t>
            </a:r>
            <a:r>
              <a:rPr lang="en-US" sz="2700" dirty="0" smtClean="0"/>
              <a:t>image</a:t>
            </a:r>
          </a:p>
          <a:p>
            <a:r>
              <a:rPr lang="en-US" sz="4000" dirty="0" smtClean="0"/>
              <a:t>What </a:t>
            </a:r>
            <a:r>
              <a:rPr lang="en-US" sz="4000" dirty="0"/>
              <a:t>are Support Vector </a:t>
            </a:r>
            <a:r>
              <a:rPr lang="en-US" sz="4000" dirty="0" smtClean="0"/>
              <a:t>Machines?</a:t>
            </a:r>
          </a:p>
          <a:p>
            <a:pPr lvl="1"/>
            <a:r>
              <a:rPr lang="en-US" sz="3400" dirty="0" smtClean="0"/>
              <a:t>Background </a:t>
            </a:r>
            <a:r>
              <a:rPr lang="en-US" sz="3400" dirty="0"/>
              <a:t>and easy explanation of what they are and what they can do. Some math illustrated for the </a:t>
            </a:r>
            <a:r>
              <a:rPr lang="en-US" sz="3400" dirty="0" smtClean="0"/>
              <a:t>masochists.</a:t>
            </a:r>
          </a:p>
          <a:p>
            <a:pPr lvl="1"/>
            <a:r>
              <a:rPr lang="en-US" sz="3400" dirty="0" smtClean="0"/>
              <a:t>Use </a:t>
            </a:r>
            <a:r>
              <a:rPr lang="en-US" sz="3400" dirty="0"/>
              <a:t>SVMs on a satellite image using a one-class learning method and achieve a binary classification image to detect algal </a:t>
            </a:r>
            <a:r>
              <a:rPr lang="en-US" sz="3400" dirty="0" smtClean="0"/>
              <a:t>blooms.</a:t>
            </a:r>
          </a:p>
          <a:p>
            <a:r>
              <a:rPr lang="en-US" sz="4000" dirty="0" smtClean="0"/>
              <a:t>Toolboxes </a:t>
            </a:r>
            <a:r>
              <a:rPr lang="en-US" sz="4000" dirty="0"/>
              <a:t>and Modules for Machine Learning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6838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Neural Network Classification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038" y="2425698"/>
            <a:ext cx="5812346" cy="43592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727" y="2425697"/>
            <a:ext cx="5803657" cy="4352742"/>
          </a:xfrm>
          <a:prstGeom prst="rect">
            <a:avLst/>
          </a:prstGeom>
        </p:spPr>
      </p:pic>
      <p:pic>
        <p:nvPicPr>
          <p:cNvPr id="14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2" y="2425699"/>
            <a:ext cx="5801786" cy="43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92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Neural Network Classification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43" y="1861849"/>
            <a:ext cx="6037243" cy="4512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1850"/>
            <a:ext cx="6037243" cy="4512686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8835527" y="198302"/>
            <a:ext cx="3238960" cy="153821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44094" y="424247"/>
            <a:ext cx="1206604" cy="1086326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Training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10573788" y="424247"/>
            <a:ext cx="1206604" cy="10863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Testing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242" y="1861850"/>
            <a:ext cx="6037242" cy="45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9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744793" y="357170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793" y="332042"/>
            <a:ext cx="10515600" cy="1325563"/>
          </a:xfrm>
        </p:spPr>
        <p:txBody>
          <a:bodyPr/>
          <a:lstStyle/>
          <a:p>
            <a:r>
              <a:rPr lang="en-US" dirty="0" smtClean="0"/>
              <a:t>MATLAB NN Toolbox GUI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3149" y="551871"/>
            <a:ext cx="3973734" cy="6184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56" y="1690688"/>
            <a:ext cx="4099560" cy="4099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43" y="1674778"/>
            <a:ext cx="3968753" cy="39225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43814" y="5597285"/>
            <a:ext cx="1288026" cy="373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ROC Curves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88352" y="5324435"/>
            <a:ext cx="278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Validation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86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829291" y="474518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Neural Network Toolbox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40372"/>
          <a:stretch/>
        </p:blipFill>
        <p:spPr>
          <a:xfrm>
            <a:off x="5263026" y="1859362"/>
            <a:ext cx="3527014" cy="1571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5896"/>
          <a:stretch/>
        </p:blipFill>
        <p:spPr>
          <a:xfrm>
            <a:off x="5279003" y="3310248"/>
            <a:ext cx="3550366" cy="1371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r="38093"/>
          <a:stretch/>
        </p:blipFill>
        <p:spPr>
          <a:xfrm>
            <a:off x="5433553" y="5018759"/>
            <a:ext cx="5920247" cy="15430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83007" y="4160272"/>
            <a:ext cx="10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291916" y="4489046"/>
            <a:ext cx="10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291915" y="4817820"/>
            <a:ext cx="1579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</a:t>
            </a:r>
            <a:r>
              <a:rPr lang="en-US" baseline="-25000" dirty="0" err="1" smtClean="0"/>
              <a:t>hiddenlayers</a:t>
            </a:r>
            <a:r>
              <a:rPr lang="en-US" baseline="-25000" dirty="0" smtClean="0"/>
              <a:t> </a:t>
            </a:r>
            <a:r>
              <a:rPr lang="en-US" dirty="0" smtClean="0"/>
              <a:t>= 10</a:t>
            </a:r>
            <a:endParaRPr lang="en-US" dirty="0"/>
          </a:p>
        </p:txBody>
      </p:sp>
      <p:cxnSp>
        <p:nvCxnSpPr>
          <p:cNvPr id="12" name="Elbow Connector 11"/>
          <p:cNvCxnSpPr>
            <a:stCxn id="10" idx="1"/>
          </p:cNvCxnSpPr>
          <p:nvPr/>
        </p:nvCxnSpPr>
        <p:spPr>
          <a:xfrm rot="10800000" flipV="1">
            <a:off x="7875639" y="5002486"/>
            <a:ext cx="2416276" cy="6738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13" y="2005663"/>
            <a:ext cx="4057650" cy="7715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947" y="2865371"/>
            <a:ext cx="4444182" cy="3247349"/>
          </a:xfrm>
          <a:prstGeom prst="rect">
            <a:avLst/>
          </a:prstGeom>
        </p:spPr>
      </p:pic>
      <p:cxnSp>
        <p:nvCxnSpPr>
          <p:cNvPr id="20" name="Elbow Connector 19"/>
          <p:cNvCxnSpPr/>
          <p:nvPr/>
        </p:nvCxnSpPr>
        <p:spPr>
          <a:xfrm rot="5400000">
            <a:off x="8912163" y="4397940"/>
            <a:ext cx="1423702" cy="1344712"/>
          </a:xfrm>
          <a:prstGeom prst="bentConnector3">
            <a:avLst>
              <a:gd name="adj1" fmla="val 9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9" idx="1"/>
          </p:cNvCxnSpPr>
          <p:nvPr/>
        </p:nvCxnSpPr>
        <p:spPr>
          <a:xfrm rot="10800000" flipV="1">
            <a:off x="9753600" y="4673712"/>
            <a:ext cx="538316" cy="11165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050" y="2466099"/>
            <a:ext cx="28956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2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29291" y="474518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Artificial neural </a:t>
            </a:r>
            <a:r>
              <a:rPr lang="en-US" dirty="0"/>
              <a:t>networks </a:t>
            </a:r>
            <a:r>
              <a:rPr lang="en-US" dirty="0" smtClean="0"/>
              <a:t>are analytical tools capable of</a:t>
            </a:r>
          </a:p>
          <a:p>
            <a:pPr lvl="1"/>
            <a:r>
              <a:rPr lang="en-US" dirty="0" smtClean="0"/>
              <a:t>Learning relationships within the datasets and recognize hidden, periodic patterns through continued exposure </a:t>
            </a:r>
            <a:r>
              <a:rPr lang="en-US" dirty="0"/>
              <a:t>to </a:t>
            </a:r>
            <a:r>
              <a:rPr lang="en-US" dirty="0" smtClean="0"/>
              <a:t>repeat </a:t>
            </a:r>
            <a:r>
              <a:rPr lang="en-US" dirty="0"/>
              <a:t>examples of those </a:t>
            </a:r>
            <a:r>
              <a:rPr lang="en-US" dirty="0" smtClean="0"/>
              <a:t>patterns (the right answers). </a:t>
            </a:r>
          </a:p>
          <a:p>
            <a:pPr lvl="1"/>
            <a:r>
              <a:rPr lang="en-US" dirty="0" smtClean="0"/>
              <a:t>Generalizing conclusions </a:t>
            </a:r>
            <a:r>
              <a:rPr lang="en-US" dirty="0"/>
              <a:t>about </a:t>
            </a:r>
            <a:r>
              <a:rPr lang="en-US" dirty="0" smtClean="0"/>
              <a:t>similar </a:t>
            </a:r>
            <a:r>
              <a:rPr lang="en-US" dirty="0"/>
              <a:t>but previously </a:t>
            </a:r>
            <a:r>
              <a:rPr lang="en-US" dirty="0" smtClean="0"/>
              <a:t>unseen data. </a:t>
            </a:r>
          </a:p>
          <a:p>
            <a:pPr lvl="1"/>
            <a:r>
              <a:rPr lang="en-US" dirty="0" smtClean="0"/>
              <a:t>Synergistically incorporate data from different sources whose feature </a:t>
            </a:r>
            <a:r>
              <a:rPr lang="en-US" dirty="0"/>
              <a:t>space is complex and </a:t>
            </a:r>
            <a:r>
              <a:rPr lang="en-US" dirty="0" smtClean="0"/>
              <a:t>has different </a:t>
            </a:r>
            <a:r>
              <a:rPr lang="en-US" dirty="0"/>
              <a:t>statistical </a:t>
            </a:r>
            <a:r>
              <a:rPr lang="en-US" dirty="0" smtClean="0"/>
              <a:t>distributions.</a:t>
            </a:r>
          </a:p>
          <a:p>
            <a:pPr lvl="1"/>
            <a:r>
              <a:rPr lang="en-US" dirty="0" smtClean="0"/>
              <a:t>Difficulties</a:t>
            </a:r>
          </a:p>
          <a:p>
            <a:pPr lvl="2"/>
            <a:r>
              <a:rPr lang="en-US" dirty="0" smtClean="0"/>
              <a:t>Determining the appropriate architecture.</a:t>
            </a:r>
          </a:p>
          <a:p>
            <a:pPr lvl="2"/>
            <a:r>
              <a:rPr lang="en-US" dirty="0" smtClean="0"/>
              <a:t>Generalization may not be achieved if the training data is inadequate.</a:t>
            </a:r>
          </a:p>
          <a:p>
            <a:pPr lvl="2"/>
            <a:r>
              <a:rPr lang="en-US" dirty="0" smtClean="0"/>
              <a:t>Computational cost.</a:t>
            </a:r>
          </a:p>
          <a:p>
            <a:pPr lvl="2"/>
            <a:r>
              <a:rPr lang="en-US" dirty="0" smtClean="0"/>
              <a:t>Susceptible to local minima.</a:t>
            </a:r>
          </a:p>
        </p:txBody>
      </p:sp>
    </p:spTree>
    <p:extLst>
      <p:ext uri="{BB962C8B-B14F-4D97-AF65-F5344CB8AC3E}">
        <p14:creationId xmlns:p14="http://schemas.microsoft.com/office/powerpoint/2010/main" val="224958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Artificial Neural Networks Toolboxes/Modules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682" y="4787681"/>
            <a:ext cx="5348693" cy="163902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28552" y="6357196"/>
            <a:ext cx="2951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http://scikit-learn.org/stable/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39" y="1901322"/>
            <a:ext cx="5987472" cy="424523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59883" y="6426709"/>
            <a:ext cx="1989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http://pybrain.org/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682" y="1879608"/>
            <a:ext cx="5845077" cy="243900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550408" y="4318612"/>
            <a:ext cx="2954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http://leenissen.dk/fann/wp/</a:t>
            </a:r>
          </a:p>
        </p:txBody>
      </p:sp>
    </p:spTree>
    <p:extLst>
      <p:ext uri="{BB962C8B-B14F-4D97-AF65-F5344CB8AC3E}">
        <p14:creationId xmlns:p14="http://schemas.microsoft.com/office/powerpoint/2010/main" val="32671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Problem </a:t>
            </a:r>
            <a:r>
              <a:rPr lang="en-US" dirty="0"/>
              <a:t>of </a:t>
            </a:r>
            <a:r>
              <a:rPr lang="en-US" dirty="0" smtClean="0"/>
              <a:t>Pattern Recognition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  <a:r>
              <a:rPr lang="en-US" dirty="0"/>
              <a:t>: Develop an image processing algorithm that </a:t>
            </a:r>
            <a:r>
              <a:rPr lang="en-US" dirty="0" smtClean="0"/>
              <a:t>can identify vehicles </a:t>
            </a:r>
            <a:r>
              <a:rPr lang="en-US" dirty="0"/>
              <a:t>in a image dataset.</a:t>
            </a:r>
          </a:p>
          <a:p>
            <a:r>
              <a:rPr lang="en-US" dirty="0"/>
              <a:t>Central question: How do we define </a:t>
            </a:r>
            <a:r>
              <a:rPr lang="en-US" b="1" i="1" dirty="0"/>
              <a:t>a vehicle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8" name="Picture 4" descr="https://upload.wikimedia.org/wikipedia/commons/d/d3/MARC_AEM7s_at_B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06" y="3313131"/>
            <a:ext cx="2327235" cy="154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s.hswstatic.com/gif/2007-hybrid-car-pictures-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13" y="3359213"/>
            <a:ext cx="2662053" cy="177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myoneword.org/wp-content/uploads/2012/12/plane-landin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2291" y="3216800"/>
            <a:ext cx="3070939" cy="144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s-media-cache-ak0.pinimg.com/originals/4a/95/d3/4a95d3993f610da59334a14c7853e52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36" y="4793745"/>
            <a:ext cx="2500084" cy="187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forklifthelper.com/wp-content/uploads/2014/10/Forklift-Truck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79" y="5196948"/>
            <a:ext cx="2510376" cy="1506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pictures.topspeed.com/IMG/crop/201210/2013-star-motorcycle-raid-19_800x0w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455" y="5129479"/>
            <a:ext cx="2052438" cy="153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244282" y="2264230"/>
            <a:ext cx="2704105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Does it have wheels?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Quantity?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Size?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Transportation of people?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Transportation of goods?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Movement through land, air, or sea?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1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/>
              <a:t>The Problem of Pattern Recognition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Even if we restricted our problem to the detection of one type vehicle (land vehicles), our problem would still have too many variables.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08945" y="3393195"/>
            <a:ext cx="748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 single rubric/template would fit all </a:t>
            </a:r>
            <a:r>
              <a:rPr lang="en-US" sz="2400" dirty="0" smtClean="0"/>
              <a:t>these. </a:t>
            </a: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Different pixel </a:t>
            </a:r>
            <a:r>
              <a:rPr lang="en-US" sz="2400" dirty="0" smtClean="0"/>
              <a:t>intensities.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Different </a:t>
            </a:r>
            <a:r>
              <a:rPr lang="en-US" sz="2400" dirty="0" smtClean="0"/>
              <a:t>shapes/morphologies.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Different </a:t>
            </a:r>
            <a:r>
              <a:rPr lang="en-US" sz="2400" dirty="0" smtClean="0"/>
              <a:t>illuminations.</a:t>
            </a:r>
            <a:endParaRPr lang="en-US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New vehicle </a:t>
            </a:r>
            <a:r>
              <a:rPr lang="en-US" sz="2400" dirty="0" smtClean="0"/>
              <a:t>models.</a:t>
            </a:r>
            <a:endParaRPr lang="en-US" sz="2400" dirty="0" smtClean="0"/>
          </a:p>
        </p:txBody>
      </p:sp>
      <p:pic>
        <p:nvPicPr>
          <p:cNvPr id="3076" name="Picture 4" descr="http://tourandtravelnepal.com/img/services/vehiclehi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41" y="2556870"/>
            <a:ext cx="2996984" cy="375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63185" y="6176963"/>
            <a:ext cx="1609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intentblog.com</a:t>
            </a:r>
          </a:p>
        </p:txBody>
      </p:sp>
    </p:spTree>
    <p:extLst>
      <p:ext uri="{BB962C8B-B14F-4D97-AF65-F5344CB8AC3E}">
        <p14:creationId xmlns:p14="http://schemas.microsoft.com/office/powerpoint/2010/main" val="205429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The Machine Learning Approach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Instead of manually </a:t>
            </a:r>
            <a:r>
              <a:rPr lang="en-US" dirty="0" smtClean="0"/>
              <a:t>writing </a:t>
            </a:r>
            <a:r>
              <a:rPr lang="en-US" dirty="0"/>
              <a:t>programs for specific tasks, the machine learning approach does the following:</a:t>
            </a:r>
          </a:p>
          <a:p>
            <a:pPr lvl="1"/>
            <a:r>
              <a:rPr lang="en-US" dirty="0"/>
              <a:t>Collect </a:t>
            </a:r>
            <a:r>
              <a:rPr lang="en-US" b="1" dirty="0"/>
              <a:t>many examples of the output we want given an input</a:t>
            </a:r>
            <a:r>
              <a:rPr lang="en-US" dirty="0"/>
              <a:t>, i.e., a dataset that has the right answers.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machine learning algorithm produces a program that takes these examples and it’s trained to recognize certain inputs and to produce the requisite outputs.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well-trained program should recognize the cases it was trained with as well as new cases.</a:t>
            </a:r>
          </a:p>
          <a:p>
            <a:pPr lvl="1"/>
            <a:r>
              <a:rPr lang="en-US" dirty="0"/>
              <a:t> If the data changes, the program can change by training it with different data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95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The Machine Learning Approach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0626" y="1687354"/>
            <a:ext cx="4472848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Common application of machine learning for pattern recognition include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Handwritten text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Face recognition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Credit card fraud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Online shopping recommendations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Scientific Analysis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Classification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Time Series Prediction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pic>
        <p:nvPicPr>
          <p:cNvPr id="1026" name="Picture 2" descr="http://nikhilbuduma.com/img/mnis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11" y="1854771"/>
            <a:ext cx="2994429" cy="198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technologyreview.com/sites/default/files/images/Face%20detec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381" y="1901990"/>
            <a:ext cx="3655684" cy="204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061361" y="3908051"/>
            <a:ext cx="2833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www.technologyreview.com</a:t>
            </a:r>
          </a:p>
        </p:txBody>
      </p:sp>
      <p:sp>
        <p:nvSpPr>
          <p:cNvPr id="10" name="Rectangle 9"/>
          <p:cNvSpPr/>
          <p:nvPr/>
        </p:nvSpPr>
        <p:spPr>
          <a:xfrm>
            <a:off x="760187" y="3818512"/>
            <a:ext cx="193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nikhilbuduma.com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22989" y="6391911"/>
            <a:ext cx="273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mmmsimpsons.tumblr.com</a:t>
            </a:r>
          </a:p>
        </p:txBody>
      </p:sp>
      <p:pic>
        <p:nvPicPr>
          <p:cNvPr id="1032" name="Picture 8" descr="http://40.media.tumblr.com/tumblr_l3lsbs0BAV1qc63sno1_5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9" y="4325606"/>
            <a:ext cx="2602915" cy="195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r="48604"/>
          <a:stretch/>
        </p:blipFill>
        <p:spPr>
          <a:xfrm>
            <a:off x="3555578" y="4344393"/>
            <a:ext cx="3984966" cy="17553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676742" y="6071909"/>
            <a:ext cx="1402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amazon.com</a:t>
            </a:r>
          </a:p>
        </p:txBody>
      </p:sp>
    </p:spTree>
    <p:extLst>
      <p:ext uri="{BB962C8B-B14F-4D97-AF65-F5344CB8AC3E}">
        <p14:creationId xmlns:p14="http://schemas.microsoft.com/office/powerpoint/2010/main" val="28738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Artificial Neural Networks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261340" cy="496706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dirty="0"/>
              <a:t>Parallel-distributed algorithms composed of simple processing units (“neurons”), which are capable of learning from </a:t>
            </a:r>
            <a:r>
              <a:rPr lang="en-US" altLang="en-US" dirty="0" smtClean="0"/>
              <a:t>data.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dirty="0" smtClean="0"/>
              <a:t>Inspired by the central nervous system, particularly the brain of mammals.</a:t>
            </a:r>
            <a:endParaRPr lang="en-US" dirty="0"/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dirty="0" smtClean="0"/>
              <a:t>Maps a given set of inputs into expected outputs.</a:t>
            </a:r>
          </a:p>
          <a:p>
            <a:pPr lvl="2"/>
            <a:r>
              <a:rPr lang="en-US" dirty="0" smtClean="0"/>
              <a:t>In classification</a:t>
            </a:r>
            <a:r>
              <a:rPr lang="en-US" dirty="0"/>
              <a:t>, for example, they </a:t>
            </a:r>
            <a:r>
              <a:rPr lang="en-US" dirty="0" smtClean="0"/>
              <a:t>are concerned </a:t>
            </a:r>
            <a:r>
              <a:rPr lang="en-US" dirty="0"/>
              <a:t>with the transformation of data from feature space to class space.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dirty="0" smtClean="0"/>
              <a:t>Can approximate non-linear functions.</a:t>
            </a:r>
            <a:endParaRPr lang="en-US" dirty="0"/>
          </a:p>
        </p:txBody>
      </p:sp>
      <p:pic>
        <p:nvPicPr>
          <p:cNvPr id="2050" name="Picture 2" descr="http://dni-institute.in/blogs/wp-content/uploads/2015/02/Neuron-Processing-Un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880" y="2081269"/>
            <a:ext cx="4768965" cy="2608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489064" y="4406116"/>
            <a:ext cx="1564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dni-institute.in</a:t>
            </a:r>
          </a:p>
        </p:txBody>
      </p:sp>
    </p:spTree>
    <p:extLst>
      <p:ext uri="{BB962C8B-B14F-4D97-AF65-F5344CB8AC3E}">
        <p14:creationId xmlns:p14="http://schemas.microsoft.com/office/powerpoint/2010/main" val="359817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1325563"/>
          </a:xfrm>
          <a:solidFill>
            <a:schemeClr val="bg2"/>
          </a:solidFill>
        </p:spPr>
        <p:txBody>
          <a:bodyPr/>
          <a:lstStyle/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Background</a:t>
            </a: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912" y="1825624"/>
            <a:ext cx="5365214" cy="5032375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dirty="0" smtClean="0"/>
              <a:t>McCulloch and Pitts (1943)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 smtClean="0"/>
              <a:t>Proposed treating the “all or none” nature of neurons in terms of propositional logic, i.e., neurons as binary threshold units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altLang="en-US" dirty="0" smtClean="0"/>
              <a:t>Rosenblatt (1958)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 smtClean="0"/>
              <a:t>This </a:t>
            </a:r>
            <a:r>
              <a:rPr lang="en-US" altLang="en-US" dirty="0"/>
              <a:t>is the beginning of the </a:t>
            </a:r>
            <a:r>
              <a:rPr lang="en-US" altLang="en-US" dirty="0" smtClean="0"/>
              <a:t>perceptron.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altLang="en-US" dirty="0" smtClean="0"/>
              <a:t>Processors capable of recognizing patterns in linearly separable data by adjusting weights </a:t>
            </a:r>
            <a:r>
              <a:rPr lang="en-US" dirty="0" smtClean="0"/>
              <a:t>on </a:t>
            </a:r>
            <a:r>
              <a:rPr lang="en-US" dirty="0"/>
              <a:t>various </a:t>
            </a:r>
            <a:r>
              <a:rPr lang="en-US" dirty="0" smtClean="0"/>
              <a:t>interconnections based on feedback</a:t>
            </a:r>
          </a:p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dirty="0" err="1"/>
              <a:t>Rumelhart</a:t>
            </a:r>
            <a:r>
              <a:rPr lang="en-US" dirty="0"/>
              <a:t>, Hinton, and Williams (</a:t>
            </a:r>
            <a:r>
              <a:rPr lang="en-US" dirty="0" smtClean="0"/>
              <a:t>1986)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dirty="0" smtClean="0"/>
              <a:t>Proposed </a:t>
            </a:r>
            <a:r>
              <a:rPr lang="en-US" dirty="0"/>
              <a:t>a formula for propagating back the gradient of </a:t>
            </a:r>
            <a:r>
              <a:rPr lang="en-US" dirty="0" smtClean="0"/>
              <a:t>a neuron calculation</a:t>
            </a:r>
            <a:r>
              <a:rPr lang="en-US" dirty="0"/>
              <a:t> </a:t>
            </a:r>
            <a:r>
              <a:rPr lang="en-US" dirty="0" smtClean="0"/>
              <a:t>from </a:t>
            </a:r>
            <a:r>
              <a:rPr lang="en-US" dirty="0"/>
              <a:t>a unit to its </a:t>
            </a:r>
            <a:r>
              <a:rPr lang="en-US" dirty="0" smtClean="0"/>
              <a:t>inputs.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r>
              <a:rPr lang="en-US" dirty="0" smtClean="0"/>
              <a:t>Formed the basis for backpropagation.</a:t>
            </a:r>
          </a:p>
          <a:p>
            <a:pPr lvl="1">
              <a:lnSpc>
                <a:spcPct val="100000"/>
              </a:lnSpc>
              <a:spcBef>
                <a:spcPct val="0"/>
              </a:spcBef>
            </a:pPr>
            <a:endParaRPr lang="en-US" altLang="en-US" dirty="0" smtClean="0"/>
          </a:p>
          <a:p>
            <a:pPr>
              <a:lnSpc>
                <a:spcPct val="100000"/>
              </a:lnSpc>
              <a:spcBef>
                <a:spcPct val="0"/>
              </a:spcBef>
            </a:pPr>
            <a:endParaRPr lang="en-US" alt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961" y="1825624"/>
            <a:ext cx="5437239" cy="158171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109" y="3542275"/>
            <a:ext cx="4854766" cy="26146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49729" y="5968727"/>
            <a:ext cx="490629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In </a:t>
            </a:r>
            <a:r>
              <a:rPr lang="en-US" i="1" dirty="0"/>
              <a:t>Parallel Distributed Processing:</a:t>
            </a:r>
          </a:p>
          <a:p>
            <a:pPr algn="ctr"/>
            <a:r>
              <a:rPr lang="en-US" i="1" dirty="0"/>
              <a:t>Explorations in the Microstructure of </a:t>
            </a:r>
            <a:r>
              <a:rPr lang="en-US" i="1" dirty="0" smtClean="0"/>
              <a:t>Cognition (Vol.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0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365124"/>
            <a:ext cx="10515600" cy="1325563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960865" cy="4351338"/>
          </a:xfrm>
        </p:spPr>
        <p:txBody>
          <a:bodyPr/>
          <a:lstStyle/>
          <a:p>
            <a:r>
              <a:rPr lang="en-US" dirty="0" smtClean="0"/>
              <a:t>Feedforward Neural Network</a:t>
            </a:r>
          </a:p>
          <a:p>
            <a:pPr lvl="1"/>
            <a:r>
              <a:rPr lang="en-US" dirty="0" smtClean="0"/>
              <a:t>Most common type of neural network.	</a:t>
            </a:r>
          </a:p>
          <a:p>
            <a:pPr lvl="1"/>
            <a:r>
              <a:rPr lang="en-US" dirty="0" smtClean="0"/>
              <a:t>Often called a multi-layer perceptron (MLP).</a:t>
            </a:r>
          </a:p>
          <a:p>
            <a:pPr lvl="1"/>
            <a:r>
              <a:rPr lang="en-US" dirty="0" smtClean="0"/>
              <a:t>Information flows in one direction from the input layer to the output layer.</a:t>
            </a:r>
          </a:p>
          <a:p>
            <a:pPr lvl="1"/>
            <a:r>
              <a:rPr lang="en-US" dirty="0" smtClean="0"/>
              <a:t>The output passed by each layer is a nonlinear function of the previous one.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611924" y="6311900"/>
            <a:ext cx="2502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http://technobium.com/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20" y="3874902"/>
            <a:ext cx="7976213" cy="238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8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10365</TotalTime>
  <Words>1401</Words>
  <Application>Microsoft Office PowerPoint</Application>
  <PresentationFormat>Widescreen</PresentationFormat>
  <Paragraphs>309</Paragraphs>
  <Slides>25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ArialMT</vt:lpstr>
      <vt:lpstr>Calibri</vt:lpstr>
      <vt:lpstr>Calibri Light</vt:lpstr>
      <vt:lpstr>Cambria Math</vt:lpstr>
      <vt:lpstr>Times-Roman</vt:lpstr>
      <vt:lpstr>Office Theme</vt:lpstr>
      <vt:lpstr>Machine Learning Methods for Satellite Image Analysis: Neural Networks and Support Vector Machines Macarena Ortiz &amp; Juan Pinales November 18, 2015 Lunchbytes </vt:lpstr>
      <vt:lpstr>Outline</vt:lpstr>
      <vt:lpstr>The Problem of Pattern Recognition</vt:lpstr>
      <vt:lpstr>The Problem of Pattern Recognition</vt:lpstr>
      <vt:lpstr>The Machine Learning Approach</vt:lpstr>
      <vt:lpstr>The Machine Learning Approach</vt:lpstr>
      <vt:lpstr>Artificial Neural Networks</vt:lpstr>
      <vt:lpstr>Background</vt:lpstr>
      <vt:lpstr>Neural Network Architecture</vt:lpstr>
      <vt:lpstr>Artificial Neural Networks</vt:lpstr>
      <vt:lpstr>Neural Network Application: Classifying Algal Blooms in Satellite Images</vt:lpstr>
      <vt:lpstr>Neural Network Training: Target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 Classification</vt:lpstr>
      <vt:lpstr>Neural Network Classification</vt:lpstr>
      <vt:lpstr>MATLAB NN Toolbox GUI</vt:lpstr>
      <vt:lpstr>MATLAB Neural Network Toolbox</vt:lpstr>
      <vt:lpstr>Conclusion</vt:lpstr>
      <vt:lpstr>Artificial Neural Networks Toolboxes/Modules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 Spray Image Processing</dc:title>
  <dc:creator>Macarena Ortiz</dc:creator>
  <cp:lastModifiedBy>Juan</cp:lastModifiedBy>
  <cp:revision>349</cp:revision>
  <dcterms:created xsi:type="dcterms:W3CDTF">2015-04-28T17:54:31Z</dcterms:created>
  <dcterms:modified xsi:type="dcterms:W3CDTF">2015-11-19T19:21:46Z</dcterms:modified>
</cp:coreProperties>
</file>